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09" r:id="rId3"/>
    <p:sldId id="355" r:id="rId4"/>
    <p:sldId id="357" r:id="rId5"/>
    <p:sldId id="356" r:id="rId6"/>
    <p:sldId id="358" r:id="rId7"/>
    <p:sldId id="312" r:id="rId8"/>
    <p:sldId id="313" r:id="rId9"/>
    <p:sldId id="359" r:id="rId10"/>
    <p:sldId id="315" r:id="rId11"/>
    <p:sldId id="373" r:id="rId12"/>
    <p:sldId id="374" r:id="rId13"/>
    <p:sldId id="362" r:id="rId14"/>
    <p:sldId id="363" r:id="rId15"/>
    <p:sldId id="320" r:id="rId16"/>
    <p:sldId id="321" r:id="rId17"/>
    <p:sldId id="322" r:id="rId18"/>
    <p:sldId id="323" r:id="rId19"/>
    <p:sldId id="324" r:id="rId20"/>
    <p:sldId id="264" r:id="rId21"/>
    <p:sldId id="353" r:id="rId22"/>
    <p:sldId id="351" r:id="rId23"/>
  </p:sldIdLst>
  <p:sldSz cx="12192000" cy="6858000"/>
  <p:notesSz cx="6797675" cy="9928225"/>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59170" autoAdjust="0"/>
  </p:normalViewPr>
  <p:slideViewPr>
    <p:cSldViewPr snapToGrid="0">
      <p:cViewPr varScale="1">
        <p:scale>
          <a:sx n="76" d="100"/>
          <a:sy n="76" d="100"/>
        </p:scale>
        <p:origin x="1904" y="192"/>
      </p:cViewPr>
      <p:guideLst/>
    </p:cSldViewPr>
  </p:slideViewPr>
  <p:notesTextViewPr>
    <p:cViewPr>
      <p:scale>
        <a:sx n="1" d="1"/>
        <a:sy n="1" d="1"/>
      </p:scale>
      <p:origin x="0" y="0"/>
    </p:cViewPr>
  </p:notesTextViewPr>
  <p:notesViewPr>
    <p:cSldViewPr snapToGrid="0">
      <p:cViewPr varScale="1">
        <p:scale>
          <a:sx n="71" d="100"/>
          <a:sy n="71" d="100"/>
        </p:scale>
        <p:origin x="361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7C60C2B-1F88-481A-AC19-FBAB33A5AEB5}" type="datetimeFigureOut">
              <a:rPr lang="en-GB" smtClean="0"/>
              <a:t>22/11/2022</a:t>
            </a:fld>
            <a:endParaRPr lang="en-GB"/>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9BD9C12-59D9-4E5A-8E5C-E87A27B80EBD}" type="slidenum">
              <a:rPr lang="en-GB" smtClean="0"/>
              <a:t>‹#›</a:t>
            </a:fld>
            <a:endParaRPr lang="en-GB"/>
          </a:p>
        </p:txBody>
      </p:sp>
    </p:spTree>
    <p:extLst>
      <p:ext uri="{BB962C8B-B14F-4D97-AF65-F5344CB8AC3E}">
        <p14:creationId xmlns:p14="http://schemas.microsoft.com/office/powerpoint/2010/main" val="248918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679768" y="4815772"/>
            <a:ext cx="5438140" cy="3909239"/>
          </a:xfrm>
        </p:spPr>
        <p:txBody>
          <a:bodyPr/>
          <a:lstStyle/>
          <a:p>
            <a:r>
              <a:rPr lang="nn-NO" sz="1600" noProof="0" dirty="0"/>
              <a:t>Endringane og drivkreftene er tittelen eg har fått tildelt. </a:t>
            </a:r>
          </a:p>
          <a:p>
            <a:endParaRPr lang="nn-NO" sz="1600" noProof="0" dirty="0"/>
          </a:p>
          <a:p>
            <a:r>
              <a:rPr lang="nn-NO" sz="1600" noProof="0" dirty="0"/>
              <a:t>Eg er redd fleire av dokke har høyrt det meste av dette før. </a:t>
            </a:r>
          </a:p>
          <a:p>
            <a:endParaRPr lang="nn-NO" sz="1600" noProof="0" dirty="0"/>
          </a:p>
          <a:p>
            <a:r>
              <a:rPr lang="nn-NO" sz="1600" noProof="0" dirty="0"/>
              <a:t>Det har seg slik at fyrste gong eg heldt dette foredraget så lova eg ein beitebrukar i salen der at eg skulle reise på turne med dette foredraget. </a:t>
            </a:r>
          </a:p>
          <a:p>
            <a:endParaRPr lang="nn-NO" sz="1600" noProof="0" dirty="0"/>
          </a:p>
          <a:p>
            <a:r>
              <a:rPr lang="nn-NO" sz="1600" noProof="0" dirty="0"/>
              <a:t>Den lovnaden har eg prøvd å halde og så sant eg har hatt ledig i kalenderen min, så har eg takka ja til dei førespurnadane eg har fått. </a:t>
            </a:r>
          </a:p>
          <a:p>
            <a:endParaRPr lang="nn-NO" sz="1600" noProof="0" dirty="0"/>
          </a:p>
          <a:p>
            <a:r>
              <a:rPr lang="nn-NO" sz="1600" noProof="0" dirty="0"/>
              <a:t>Så dei av dokke som har høyrt dette før…. dokke må berre tole det….</a:t>
            </a:r>
          </a:p>
          <a:p>
            <a:endParaRPr lang="nn-NO" sz="1600" noProof="0" dirty="0"/>
          </a:p>
          <a:p>
            <a:endParaRPr lang="nn-NO" sz="1600" noProof="0" dirty="0"/>
          </a:p>
          <a:p>
            <a:endParaRPr lang="nn-NO" sz="1600" noProof="0" dirty="0"/>
          </a:p>
          <a:p>
            <a:r>
              <a:rPr lang="nn-NO" sz="1600" noProof="0" dirty="0"/>
              <a:t>Endringane i utmarka er mange og dei er omfattande. Dei siste åra har me sett ein hop jamt hungrigare aktørar legge under seg meir og meir av det som ein gong var viktige ressursar for eit landbruk som busette heile landet.</a:t>
            </a:r>
          </a:p>
          <a:p>
            <a:endParaRPr lang="nn-NO" sz="1600" noProof="0" dirty="0"/>
          </a:p>
          <a:p>
            <a:r>
              <a:rPr lang="nn-NO" sz="1600" noProof="0" dirty="0"/>
              <a:t>Me har sett kraftindustri så vel som gruveindustri som på ny har starta ete seg langt inn i beitemarka …..</a:t>
            </a:r>
          </a:p>
          <a:p>
            <a:endParaRPr lang="nn-NO" sz="1600" noProof="0" dirty="0"/>
          </a:p>
          <a:p>
            <a:r>
              <a:rPr lang="nn-NO" sz="1600" noProof="0" dirty="0"/>
              <a:t>Og ikkje minst har me sett hordar av slike som meg, slike som koloniserer annan manns landskap langt </a:t>
            </a:r>
            <a:r>
              <a:rPr lang="nn-NO" sz="1600" noProof="0" dirty="0" err="1"/>
              <a:t>langt</a:t>
            </a:r>
            <a:r>
              <a:rPr lang="nn-NO" sz="1600" noProof="0" dirty="0"/>
              <a:t> </a:t>
            </a:r>
            <a:r>
              <a:rPr lang="nn-NO" sz="1600" noProof="0" dirty="0" err="1"/>
              <a:t>heimafrå</a:t>
            </a:r>
            <a:r>
              <a:rPr lang="nn-NO" sz="1600" noProof="0" dirty="0"/>
              <a:t>.</a:t>
            </a:r>
          </a:p>
          <a:p>
            <a:endParaRPr lang="nn-NO" sz="1600" noProof="0" dirty="0"/>
          </a:p>
          <a:p>
            <a:r>
              <a:rPr lang="nn-NO" sz="1600" noProof="0" dirty="0"/>
              <a:t>Og det er særleg det siste her at eg vil vektlegge i dette innlegget.</a:t>
            </a:r>
          </a:p>
          <a:p>
            <a:endParaRPr lang="nn-NO" sz="1600" noProof="0" dirty="0"/>
          </a:p>
          <a:p>
            <a:endParaRPr lang="nn-NO" sz="1600" noProof="0" dirty="0"/>
          </a:p>
          <a:p>
            <a:endParaRPr lang="nn-NO" sz="1600" noProof="0" dirty="0"/>
          </a:p>
          <a:p>
            <a:endParaRPr lang="nn-NO" sz="1600" noProof="0" dirty="0"/>
          </a:p>
        </p:txBody>
      </p:sp>
      <p:sp>
        <p:nvSpPr>
          <p:cNvPr id="4" name="Plassholder for lysbildenummer 3"/>
          <p:cNvSpPr>
            <a:spLocks noGrp="1"/>
          </p:cNvSpPr>
          <p:nvPr>
            <p:ph type="sldNum" sz="quarter" idx="5"/>
          </p:nvPr>
        </p:nvSpPr>
        <p:spPr/>
        <p:txBody>
          <a:bodyPr/>
          <a:lstStyle/>
          <a:p>
            <a:fld id="{C9BD9C12-59D9-4E5A-8E5C-E87A27B80EBD}" type="slidenum">
              <a:rPr lang="en-GB" smtClean="0"/>
              <a:t>1</a:t>
            </a:fld>
            <a:endParaRPr lang="en-GB"/>
          </a:p>
        </p:txBody>
      </p:sp>
    </p:spTree>
    <p:extLst>
      <p:ext uri="{BB962C8B-B14F-4D97-AF65-F5344CB8AC3E}">
        <p14:creationId xmlns:p14="http://schemas.microsoft.com/office/powerpoint/2010/main" val="3220742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68425" y="981075"/>
            <a:ext cx="3690938" cy="2076450"/>
          </a:xfrm>
        </p:spPr>
      </p:sp>
      <p:sp>
        <p:nvSpPr>
          <p:cNvPr id="3" name="Plassholder for notater 2"/>
          <p:cNvSpPr>
            <a:spLocks noGrp="1"/>
          </p:cNvSpPr>
          <p:nvPr>
            <p:ph type="body" idx="1"/>
          </p:nvPr>
        </p:nvSpPr>
        <p:spPr>
          <a:xfrm>
            <a:off x="642834" y="3250475"/>
            <a:ext cx="5142665" cy="5521724"/>
          </a:xfrm>
        </p:spPr>
        <p:txBody>
          <a:bodyPr/>
          <a:lstStyle/>
          <a:p>
            <a:r>
              <a:rPr lang="nn-NO" sz="1600" kern="1200" dirty="0">
                <a:solidFill>
                  <a:schemeClr val="tx1"/>
                </a:solidFill>
                <a:effectLst/>
                <a:latin typeface="+mn-lt"/>
                <a:ea typeface="+mn-ea"/>
                <a:cs typeface="+mn-cs"/>
              </a:rPr>
              <a:t>Dei ville ha sin plass i fjellet og ved fjordane, der dei kunne dyrke sin kjærleik til naturen og det landlege</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Framover på 70 talet kunne me sjå at naust, </a:t>
            </a:r>
            <a:r>
              <a:rPr lang="nn-NO" sz="1600" kern="1200" dirty="0" err="1">
                <a:solidFill>
                  <a:schemeClr val="tx1"/>
                </a:solidFill>
                <a:effectLst/>
                <a:latin typeface="+mn-lt"/>
                <a:ea typeface="+mn-ea"/>
                <a:cs typeface="+mn-cs"/>
              </a:rPr>
              <a:t>sjøbuder</a:t>
            </a:r>
            <a:r>
              <a:rPr lang="nn-NO" sz="1600" kern="1200" dirty="0">
                <a:solidFill>
                  <a:schemeClr val="tx1"/>
                </a:solidFill>
                <a:effectLst/>
                <a:latin typeface="+mn-lt"/>
                <a:ea typeface="+mn-ea"/>
                <a:cs typeface="+mn-cs"/>
              </a:rPr>
              <a:t> og stølshus fekk gardiner i vindauga, noko som vitna om ny bruk. </a:t>
            </a:r>
          </a:p>
          <a:p>
            <a:endParaRPr lang="nn-NO" sz="1600" kern="1200" dirty="0">
              <a:solidFill>
                <a:schemeClr val="tx1"/>
              </a:solidFill>
              <a:effectLst/>
              <a:latin typeface="+mn-lt"/>
              <a:ea typeface="+mn-ea"/>
              <a:cs typeface="+mn-cs"/>
            </a:endParaRPr>
          </a:p>
          <a:p>
            <a:r>
              <a:rPr lang="nn-NO" sz="1600" kern="1200" dirty="0" err="1">
                <a:solidFill>
                  <a:schemeClr val="tx1"/>
                </a:solidFill>
                <a:effectLst/>
                <a:latin typeface="+mn-lt"/>
                <a:ea typeface="+mn-ea"/>
                <a:cs typeface="+mn-cs"/>
              </a:rPr>
              <a:t>Setring</a:t>
            </a:r>
            <a:r>
              <a:rPr lang="nn-NO" sz="1600" kern="1200" dirty="0">
                <a:solidFill>
                  <a:schemeClr val="tx1"/>
                </a:solidFill>
                <a:effectLst/>
                <a:latin typeface="+mn-lt"/>
                <a:ea typeface="+mn-ea"/>
                <a:cs typeface="+mn-cs"/>
              </a:rPr>
              <a:t> gjaldt då ikkje lenger likevel, for no skulle dyra stå på bås heile året…  og den som enno dreiv å slapp storfe i utmarka var mesta som reaksjonære å rekne, sett frå landbruksdepartementets korridorar. </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Gjennom heile etterkrigstida har det vore ein jamn vekst i det me kan kalle </a:t>
            </a:r>
            <a:r>
              <a:rPr lang="nn-NO" sz="1600" kern="1200" dirty="0" err="1">
                <a:solidFill>
                  <a:schemeClr val="tx1"/>
                </a:solidFill>
                <a:effectLst/>
                <a:latin typeface="+mn-lt"/>
                <a:ea typeface="+mn-ea"/>
                <a:cs typeface="+mn-cs"/>
              </a:rPr>
              <a:t>diversifiseringa</a:t>
            </a:r>
            <a:r>
              <a:rPr lang="nn-NO" sz="1600" kern="1200" dirty="0">
                <a:solidFill>
                  <a:schemeClr val="tx1"/>
                </a:solidFill>
                <a:effectLst/>
                <a:latin typeface="+mn-lt"/>
                <a:ea typeface="+mn-ea"/>
                <a:cs typeface="+mn-cs"/>
              </a:rPr>
              <a:t> av bruken av utmarka og dei rurale grendene. Ikkje berre har fleire ulike brukarar kome til med sine eigne interesser og idear om kva utmarka er og skal vere, men bruken har også innteke fleire former. </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Det var ikkje berre hausting og nyttebruk som stod i fokus aleine lenger. </a:t>
            </a:r>
          </a:p>
          <a:p>
            <a:endParaRPr lang="nn-NO" dirty="0"/>
          </a:p>
        </p:txBody>
      </p:sp>
      <p:sp>
        <p:nvSpPr>
          <p:cNvPr id="4" name="Plassholder for lysbildenummer 3"/>
          <p:cNvSpPr>
            <a:spLocks noGrp="1"/>
          </p:cNvSpPr>
          <p:nvPr>
            <p:ph type="sldNum" sz="quarter" idx="10"/>
          </p:nvPr>
        </p:nvSpPr>
        <p:spPr/>
        <p:txBody>
          <a:bodyPr/>
          <a:lstStyle/>
          <a:p>
            <a:fld id="{8CB2DC36-866C-F84C-A287-EDE77326E17A}" type="slidenum">
              <a:rPr lang="nn-NO" smtClean="0"/>
              <a:t>10</a:t>
            </a:fld>
            <a:endParaRPr lang="nn-NO"/>
          </a:p>
        </p:txBody>
      </p:sp>
    </p:spTree>
    <p:extLst>
      <p:ext uri="{BB962C8B-B14F-4D97-AF65-F5344CB8AC3E}">
        <p14:creationId xmlns:p14="http://schemas.microsoft.com/office/powerpoint/2010/main" val="1019294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noProof="0" dirty="0"/>
              <a:t>No var friluftsliv blitt allment og akseptert, det var ikkje lenger einast ein sport for ei utvalt elite.</a:t>
            </a:r>
          </a:p>
          <a:p>
            <a:endParaRPr lang="nn-NO" sz="1600" noProof="0" dirty="0"/>
          </a:p>
          <a:p>
            <a:r>
              <a:rPr lang="nn-NO" sz="1600" noProof="0" dirty="0"/>
              <a:t>Folk flest starta gå i utmarka berre for å gå, utan å ha eit </a:t>
            </a:r>
            <a:r>
              <a:rPr lang="nn-NO" sz="1600" noProof="0" dirty="0" err="1"/>
              <a:t>ærende</a:t>
            </a:r>
            <a:r>
              <a:rPr lang="nn-NO" sz="1600" noProof="0" dirty="0"/>
              <a:t>…  og av og til gjekk dei endatil til fjells</a:t>
            </a:r>
          </a:p>
          <a:p>
            <a:endParaRPr lang="nn-NO" sz="1600" noProof="0" dirty="0"/>
          </a:p>
        </p:txBody>
      </p:sp>
      <p:sp>
        <p:nvSpPr>
          <p:cNvPr id="4" name="Plassholder for lysbildenummer 3"/>
          <p:cNvSpPr>
            <a:spLocks noGrp="1"/>
          </p:cNvSpPr>
          <p:nvPr>
            <p:ph type="sldNum" sz="quarter" idx="5"/>
          </p:nvPr>
        </p:nvSpPr>
        <p:spPr/>
        <p:txBody>
          <a:bodyPr/>
          <a:lstStyle/>
          <a:p>
            <a:fld id="{C9BD9C12-59D9-4E5A-8E5C-E87A27B80EBD}" type="slidenum">
              <a:rPr lang="en-GB" smtClean="0"/>
              <a:t>11</a:t>
            </a:fld>
            <a:endParaRPr lang="en-GB"/>
          </a:p>
        </p:txBody>
      </p:sp>
    </p:spTree>
    <p:extLst>
      <p:ext uri="{BB962C8B-B14F-4D97-AF65-F5344CB8AC3E}">
        <p14:creationId xmlns:p14="http://schemas.microsoft.com/office/powerpoint/2010/main" val="2306055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570038" y="682625"/>
            <a:ext cx="3225800" cy="1814513"/>
          </a:xfrm>
        </p:spPr>
      </p:sp>
      <p:sp>
        <p:nvSpPr>
          <p:cNvPr id="3" name="Plassholder for notater 2"/>
          <p:cNvSpPr>
            <a:spLocks noGrp="1"/>
          </p:cNvSpPr>
          <p:nvPr>
            <p:ph type="body" idx="1"/>
          </p:nvPr>
        </p:nvSpPr>
        <p:spPr>
          <a:xfrm>
            <a:off x="679768" y="3400078"/>
            <a:ext cx="5438140" cy="5287120"/>
          </a:xfrm>
        </p:spPr>
        <p:txBody>
          <a:bodyPr/>
          <a:lstStyle/>
          <a:p>
            <a:r>
              <a:rPr lang="nn-NO" sz="1600" kern="1200" dirty="0">
                <a:solidFill>
                  <a:schemeClr val="tx1"/>
                </a:solidFill>
                <a:effectLst/>
                <a:latin typeface="+mn-lt"/>
                <a:ea typeface="+mn-ea"/>
                <a:cs typeface="+mn-cs"/>
              </a:rPr>
              <a:t>Og då Sponheimen sette seg i sjefsstolen for Landbruks- og matdepartementet, arva han ei landbruksmelding som neppe kunne ha vore betre tilpassa ein ny-klassisk landbruksøkonom som Sponheimen. </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Før han hadde Gjønnes jobba godt med å utvikle lokale småskala matprodusentar. Medan Bjarne Håkon Hansen jobba mest med sjølv å ete pølsene, så såg Sponheimen til dei store internasjonale trendane som synte aukande betalingsvilje for mat med «identitet og særpreg» og han sette det saman med dei nye trendane der dei reisande i jamt aukande grad søkte opplevingar, vart formuleringa: </a:t>
            </a:r>
          </a:p>
          <a:p>
            <a:r>
              <a:rPr lang="nn-NO" sz="1600" kern="1200" dirty="0">
                <a:solidFill>
                  <a:schemeClr val="tx1"/>
                </a:solidFill>
                <a:effectLst/>
                <a:latin typeface="+mn-lt"/>
                <a:ea typeface="+mn-ea"/>
                <a:cs typeface="+mn-cs"/>
              </a:rPr>
              <a:t> </a:t>
            </a:r>
          </a:p>
          <a:p>
            <a:r>
              <a:rPr lang="nn-NO" sz="1600" i="1" kern="1200" dirty="0">
                <a:solidFill>
                  <a:schemeClr val="tx1"/>
                </a:solidFill>
                <a:effectLst/>
                <a:latin typeface="+mn-lt"/>
                <a:ea typeface="+mn-ea"/>
                <a:cs typeface="+mn-cs"/>
              </a:rPr>
              <a:t>* - ”Ta heile gardens ressursar i bruk” –</a:t>
            </a:r>
            <a:r>
              <a:rPr lang="nn-NO" sz="1600" kern="1200" dirty="0">
                <a:solidFill>
                  <a:schemeClr val="tx1"/>
                </a:solidFill>
                <a:effectLst/>
                <a:latin typeface="+mn-lt"/>
                <a:ea typeface="+mn-ea"/>
                <a:cs typeface="+mn-cs"/>
              </a:rPr>
              <a:t> venstrestatsrådens gjentakande mantra.</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 - Grunneigarane i grendene skulle gjere seg til entreprenørar og starte tene pengar på dei reisande. </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 - Den sokalla Fjellteksta opna for at nasjonalparkar og </a:t>
            </a:r>
            <a:r>
              <a:rPr lang="nn-NO" sz="1600" kern="1200" dirty="0" err="1">
                <a:solidFill>
                  <a:schemeClr val="tx1"/>
                </a:solidFill>
                <a:effectLst/>
                <a:latin typeface="+mn-lt"/>
                <a:ea typeface="+mn-ea"/>
                <a:cs typeface="+mn-cs"/>
              </a:rPr>
              <a:t>verdsarvområder</a:t>
            </a:r>
            <a:r>
              <a:rPr lang="nn-NO" sz="1600" kern="1200" dirty="0">
                <a:solidFill>
                  <a:schemeClr val="tx1"/>
                </a:solidFill>
                <a:effectLst/>
                <a:latin typeface="+mn-lt"/>
                <a:ea typeface="+mn-ea"/>
                <a:cs typeface="+mn-cs"/>
              </a:rPr>
              <a:t> vart gjort til innsatsfaktorar for ny næringsutvikling.</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Utmarka og utmarkskulturen må </a:t>
            </a:r>
          </a:p>
          <a:p>
            <a:r>
              <a:rPr lang="nn-NO" sz="1600" kern="1200" dirty="0">
                <a:solidFill>
                  <a:schemeClr val="tx1"/>
                </a:solidFill>
                <a:effectLst/>
                <a:latin typeface="+mn-lt"/>
                <a:ea typeface="+mn-ea"/>
                <a:cs typeface="+mn-cs"/>
              </a:rPr>
              <a:t>* - </a:t>
            </a:r>
            <a:r>
              <a:rPr lang="nn-NO" sz="1600" kern="1200" dirty="0" err="1">
                <a:solidFill>
                  <a:schemeClr val="tx1"/>
                </a:solidFill>
                <a:effectLst/>
                <a:latin typeface="+mn-lt"/>
                <a:ea typeface="+mn-ea"/>
                <a:cs typeface="+mn-cs"/>
              </a:rPr>
              <a:t>kommodifiserast</a:t>
            </a:r>
            <a:r>
              <a:rPr lang="nn-NO" sz="1600" kern="1200" dirty="0">
                <a:solidFill>
                  <a:schemeClr val="tx1"/>
                </a:solidFill>
                <a:effectLst/>
                <a:latin typeface="+mn-lt"/>
                <a:ea typeface="+mn-ea"/>
                <a:cs typeface="+mn-cs"/>
              </a:rPr>
              <a:t>, sa ekspertane, og meinte at den skulle gjerast om til ei vare i seg sjølv og ikkje einast ei kjelde for å produsere mat og fiber. </a:t>
            </a:r>
          </a:p>
          <a:p>
            <a:endParaRPr lang="en-GB" sz="160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D9C12-59D9-4E5A-8E5C-E87A27B80EB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24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558925" y="738188"/>
            <a:ext cx="3224213" cy="1814512"/>
          </a:xfrm>
        </p:spPr>
      </p:sp>
      <p:sp>
        <p:nvSpPr>
          <p:cNvPr id="3" name="Plassholder for notater 2"/>
          <p:cNvSpPr>
            <a:spLocks noGrp="1"/>
          </p:cNvSpPr>
          <p:nvPr>
            <p:ph type="body" idx="1"/>
          </p:nvPr>
        </p:nvSpPr>
        <p:spPr>
          <a:xfrm>
            <a:off x="679768" y="2706461"/>
            <a:ext cx="5438140" cy="5980736"/>
          </a:xfrm>
        </p:spPr>
        <p:txBody>
          <a:bodyPr/>
          <a:lstStyle/>
          <a:p>
            <a:r>
              <a:rPr lang="nn-NO" sz="1600" kern="1200" dirty="0">
                <a:solidFill>
                  <a:schemeClr val="tx1"/>
                </a:solidFill>
                <a:effectLst/>
                <a:latin typeface="+mn-lt"/>
                <a:ea typeface="+mn-ea"/>
                <a:cs typeface="+mn-cs"/>
              </a:rPr>
              <a:t>Alt dette endra</a:t>
            </a:r>
            <a:r>
              <a:rPr lang="nn-NO" sz="1600" kern="1200" baseline="0" dirty="0">
                <a:solidFill>
                  <a:schemeClr val="tx1"/>
                </a:solidFill>
                <a:effectLst/>
                <a:latin typeface="+mn-lt"/>
                <a:ea typeface="+mn-ea"/>
                <a:cs typeface="+mn-cs"/>
              </a:rPr>
              <a:t> utmarka, det endra lokalsamfunnet så vel forholdet mellom menneskjer.</a:t>
            </a:r>
          </a:p>
          <a:p>
            <a:pPr marL="0" marR="0" indent="0" algn="l" defTabSz="914400" rtl="0" eaLnBrk="1" fontAlgn="auto" latinLnBrk="0" hangingPunct="1">
              <a:lnSpc>
                <a:spcPct val="100000"/>
              </a:lnSpc>
              <a:spcBef>
                <a:spcPts val="0"/>
              </a:spcBef>
              <a:spcAft>
                <a:spcPts val="0"/>
              </a:spcAft>
              <a:buClrTx/>
              <a:buSzTx/>
              <a:buFontTx/>
              <a:buNone/>
              <a:tabLst/>
              <a:defRPr/>
            </a:pPr>
            <a:endParaRPr lang="nn-NO" sz="16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n-NO" sz="1600" kern="1200" dirty="0">
                <a:solidFill>
                  <a:schemeClr val="tx1"/>
                </a:solidFill>
                <a:effectLst/>
                <a:latin typeface="+mn-lt"/>
                <a:ea typeface="+mn-ea"/>
                <a:cs typeface="+mn-cs"/>
              </a:rPr>
              <a:t>* - Utmarka gjekk frå å vere beitemark via ein grunnressurs for kraftkrevjande industri til å bli eit middel for å lokke kundane til reiselivsoperatørane</a:t>
            </a:r>
            <a:r>
              <a:rPr lang="nn-NO" sz="1600" kern="1200" baseline="0" dirty="0">
                <a:solidFill>
                  <a:schemeClr val="tx1"/>
                </a:solidFill>
                <a:effectLst/>
                <a:latin typeface="+mn-lt"/>
                <a:ea typeface="+mn-ea"/>
                <a:cs typeface="+mn-cs"/>
              </a:rPr>
              <a:t>.</a:t>
            </a:r>
            <a:endParaRPr lang="nn-NO" sz="16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n-NO" sz="16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n-NO" sz="1600" kern="1200" dirty="0">
                <a:solidFill>
                  <a:schemeClr val="tx1"/>
                </a:solidFill>
                <a:effectLst/>
                <a:latin typeface="+mn-lt"/>
                <a:ea typeface="+mn-ea"/>
                <a:cs typeface="+mn-cs"/>
              </a:rPr>
              <a:t>Tanken</a:t>
            </a:r>
            <a:r>
              <a:rPr lang="nn-NO" sz="1600" kern="1200" baseline="0" dirty="0">
                <a:solidFill>
                  <a:schemeClr val="tx1"/>
                </a:solidFill>
                <a:effectLst/>
                <a:latin typeface="+mn-lt"/>
                <a:ea typeface="+mn-ea"/>
                <a:cs typeface="+mn-cs"/>
              </a:rPr>
              <a:t> var at meir av verdiskapinga skulle skje lokalt. </a:t>
            </a:r>
          </a:p>
          <a:p>
            <a:pPr marL="0" marR="0" indent="0" algn="l" defTabSz="914400" rtl="0" eaLnBrk="1" fontAlgn="auto" latinLnBrk="0" hangingPunct="1">
              <a:lnSpc>
                <a:spcPct val="100000"/>
              </a:lnSpc>
              <a:spcBef>
                <a:spcPts val="0"/>
              </a:spcBef>
              <a:spcAft>
                <a:spcPts val="0"/>
              </a:spcAft>
              <a:buClrTx/>
              <a:buSzTx/>
              <a:buFontTx/>
              <a:buNone/>
              <a:tabLst/>
              <a:defRPr/>
            </a:pPr>
            <a:endParaRPr lang="nn-NO" sz="16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n-NO" sz="1600" kern="1200" baseline="0" dirty="0">
                <a:solidFill>
                  <a:schemeClr val="tx1"/>
                </a:solidFill>
                <a:effectLst/>
                <a:latin typeface="+mn-lt"/>
                <a:ea typeface="+mn-ea"/>
                <a:cs typeface="+mn-cs"/>
              </a:rPr>
              <a:t>* - Det skulle vere ein måte «å føre verdiskapinga attende til grendene» sa Sponheim og hans like. Slik skulle sysselsetting og busetnad sikrast.</a:t>
            </a:r>
          </a:p>
          <a:p>
            <a:pPr marL="0" marR="0" indent="0" algn="l" defTabSz="914400" rtl="0" eaLnBrk="1" fontAlgn="auto" latinLnBrk="0" hangingPunct="1">
              <a:lnSpc>
                <a:spcPct val="100000"/>
              </a:lnSpc>
              <a:spcBef>
                <a:spcPts val="0"/>
              </a:spcBef>
              <a:spcAft>
                <a:spcPts val="0"/>
              </a:spcAft>
              <a:buClrTx/>
              <a:buSzTx/>
              <a:buFontTx/>
              <a:buNone/>
              <a:tabLst/>
              <a:defRPr/>
            </a:pPr>
            <a:endParaRPr lang="nn-NO" sz="16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n-NO" sz="1600" kern="1200" baseline="0" dirty="0">
                <a:solidFill>
                  <a:schemeClr val="tx1"/>
                </a:solidFill>
                <a:effectLst/>
                <a:latin typeface="+mn-lt"/>
                <a:ea typeface="+mn-ea"/>
                <a:cs typeface="+mn-cs"/>
              </a:rPr>
              <a:t>* - Og for all del, dette fungerte somme stadar, me såg at nokre fekk det til, men me såg også at det ikkje var like lett alle stadar.</a:t>
            </a:r>
          </a:p>
          <a:p>
            <a:pPr marL="0" marR="0" indent="0" algn="l" defTabSz="914400" rtl="0" eaLnBrk="1" fontAlgn="auto" latinLnBrk="0" hangingPunct="1">
              <a:lnSpc>
                <a:spcPct val="100000"/>
              </a:lnSpc>
              <a:spcBef>
                <a:spcPts val="0"/>
              </a:spcBef>
              <a:spcAft>
                <a:spcPts val="0"/>
              </a:spcAft>
              <a:buClrTx/>
              <a:buSzTx/>
              <a:buFontTx/>
              <a:buNone/>
              <a:tabLst/>
              <a:defRPr/>
            </a:pPr>
            <a:endParaRPr lang="nn-NO" sz="16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600" kern="1200" baseline="0" dirty="0">
                <a:solidFill>
                  <a:schemeClr val="tx1"/>
                </a:solidFill>
                <a:effectLst/>
                <a:latin typeface="+mn-lt"/>
                <a:ea typeface="+mn-ea"/>
                <a:cs typeface="+mn-cs"/>
              </a:rPr>
              <a:t>* - Men dette vart den nye økonomien.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6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sz="1600" kern="1200" dirty="0">
                <a:solidFill>
                  <a:schemeClr val="tx1"/>
                </a:solidFill>
                <a:effectLst/>
                <a:latin typeface="+mn-lt"/>
                <a:ea typeface="+mn-ea"/>
                <a:cs typeface="+mn-cs"/>
              </a:rPr>
              <a:t>* - me har gått frå ei utmark prega av å vere ein produksjonsressurs for bygdene, til ei utmark som vert</a:t>
            </a:r>
            <a:r>
              <a:rPr lang="nn-NO" sz="1600" kern="1200" baseline="0" dirty="0">
                <a:solidFill>
                  <a:schemeClr val="tx1"/>
                </a:solidFill>
                <a:effectLst/>
                <a:latin typeface="+mn-lt"/>
                <a:ea typeface="+mn-ea"/>
                <a:cs typeface="+mn-cs"/>
              </a:rPr>
              <a:t> jamt meir forbrukt av tilfeldige forbipasserande på leit etter flyktige identitetar</a:t>
            </a:r>
          </a:p>
        </p:txBody>
      </p:sp>
      <p:sp>
        <p:nvSpPr>
          <p:cNvPr id="4" name="Plassholder for lysbildenummer 3"/>
          <p:cNvSpPr>
            <a:spLocks noGrp="1"/>
          </p:cNvSpPr>
          <p:nvPr>
            <p:ph type="sldNum" sz="quarter" idx="5"/>
          </p:nvPr>
        </p:nvSpPr>
        <p:spPr/>
        <p:txBody>
          <a:bodyPr/>
          <a:lstStyle/>
          <a:p>
            <a:fld id="{C9BD9C12-59D9-4E5A-8E5C-E87A27B80EBD}" type="slidenum">
              <a:rPr lang="en-GB" smtClean="0"/>
              <a:t>13</a:t>
            </a:fld>
            <a:endParaRPr lang="en-GB"/>
          </a:p>
        </p:txBody>
      </p:sp>
    </p:spTree>
    <p:extLst>
      <p:ext uri="{BB962C8B-B14F-4D97-AF65-F5344CB8AC3E}">
        <p14:creationId xmlns:p14="http://schemas.microsoft.com/office/powerpoint/2010/main" val="609614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92125" y="1241425"/>
            <a:ext cx="4313238" cy="2427288"/>
          </a:xfrm>
        </p:spPr>
      </p:sp>
      <p:sp>
        <p:nvSpPr>
          <p:cNvPr id="3" name="Plassholder for notater 2"/>
          <p:cNvSpPr>
            <a:spLocks noGrp="1"/>
          </p:cNvSpPr>
          <p:nvPr>
            <p:ph type="body" idx="1"/>
          </p:nvPr>
        </p:nvSpPr>
        <p:spPr>
          <a:xfrm>
            <a:off x="679768" y="3889688"/>
            <a:ext cx="5438140" cy="4797509"/>
          </a:xfrm>
        </p:spPr>
        <p:txBody>
          <a:bodyPr/>
          <a:lstStyle/>
          <a:p>
            <a:r>
              <a:rPr lang="nn-NO" sz="1600" kern="1200" dirty="0">
                <a:solidFill>
                  <a:schemeClr val="tx1"/>
                </a:solidFill>
                <a:effectLst/>
                <a:latin typeface="+mn-lt"/>
                <a:ea typeface="+mn-ea"/>
                <a:cs typeface="+mn-cs"/>
              </a:rPr>
              <a:t>Lat meg få utdjupe denne nye økonomien ved å presentere dokke for den amerikanske filosofen og aktivisten Steven Best</a:t>
            </a:r>
          </a:p>
          <a:p>
            <a:r>
              <a:rPr lang="nb-NO" sz="1600" kern="1200" dirty="0">
                <a:solidFill>
                  <a:schemeClr val="tx1"/>
                </a:solidFill>
                <a:effectLst/>
                <a:latin typeface="+mn-lt"/>
                <a:ea typeface="+mn-ea"/>
                <a:cs typeface="+mn-cs"/>
              </a:rPr>
              <a:t> </a:t>
            </a:r>
            <a:endParaRPr lang="nn-NO" sz="1600" kern="1200" dirty="0">
              <a:solidFill>
                <a:schemeClr val="tx1"/>
              </a:solidFill>
              <a:effectLst/>
              <a:latin typeface="+mn-lt"/>
              <a:ea typeface="+mn-ea"/>
              <a:cs typeface="+mn-cs"/>
            </a:endParaRPr>
          </a:p>
          <a:p>
            <a:pPr lvl="0"/>
            <a:r>
              <a:rPr lang="nn-NO" sz="1600" kern="1200" dirty="0">
                <a:solidFill>
                  <a:schemeClr val="tx1"/>
                </a:solidFill>
                <a:effectLst/>
                <a:latin typeface="+mn-lt"/>
                <a:ea typeface="+mn-ea"/>
                <a:cs typeface="+mn-cs"/>
              </a:rPr>
              <a:t>* - Best er ny-marxist og sterkt inspirert av to eksentriske franske filosofar</a:t>
            </a:r>
          </a:p>
          <a:p>
            <a:r>
              <a:rPr lang="nb-NO" sz="1600" kern="1200" dirty="0">
                <a:solidFill>
                  <a:schemeClr val="tx1"/>
                </a:solidFill>
                <a:effectLst/>
                <a:latin typeface="+mn-lt"/>
                <a:ea typeface="+mn-ea"/>
                <a:cs typeface="+mn-cs"/>
              </a:rPr>
              <a:t> </a:t>
            </a:r>
            <a:endParaRPr lang="nn-NO" sz="1600" kern="1200" dirty="0">
              <a:solidFill>
                <a:schemeClr val="tx1"/>
              </a:solidFill>
              <a:effectLst/>
              <a:latin typeface="+mn-lt"/>
              <a:ea typeface="+mn-ea"/>
              <a:cs typeface="+mn-cs"/>
            </a:endParaRPr>
          </a:p>
          <a:p>
            <a:pPr lvl="0"/>
            <a:r>
              <a:rPr lang="nn-NO" sz="1600" kern="1200" dirty="0">
                <a:solidFill>
                  <a:schemeClr val="tx1"/>
                </a:solidFill>
                <a:effectLst/>
                <a:latin typeface="+mn-lt"/>
                <a:ea typeface="+mn-ea"/>
                <a:cs typeface="+mn-cs"/>
              </a:rPr>
              <a:t>* - Guy-Ernest </a:t>
            </a:r>
            <a:r>
              <a:rPr lang="nn-NO" sz="1600" u="sng" kern="1200" dirty="0" err="1">
                <a:solidFill>
                  <a:schemeClr val="tx1"/>
                </a:solidFill>
                <a:effectLst/>
                <a:latin typeface="+mn-lt"/>
                <a:ea typeface="+mn-ea"/>
                <a:cs typeface="+mn-cs"/>
              </a:rPr>
              <a:t>Debord</a:t>
            </a:r>
            <a:r>
              <a:rPr lang="nn-NO" sz="1600" u="sng" kern="1200" dirty="0">
                <a:solidFill>
                  <a:schemeClr val="tx1"/>
                </a:solidFill>
                <a:effectLst/>
                <a:latin typeface="+mn-lt"/>
                <a:ea typeface="+mn-ea"/>
                <a:cs typeface="+mn-cs"/>
              </a:rPr>
              <a:t> (DØBOR)</a:t>
            </a:r>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og</a:t>
            </a:r>
          </a:p>
          <a:p>
            <a:pPr lvl="0"/>
            <a:r>
              <a:rPr lang="en-US" sz="1600" kern="1200" dirty="0">
                <a:solidFill>
                  <a:schemeClr val="tx1"/>
                </a:solidFill>
                <a:effectLst/>
                <a:latin typeface="+mn-lt"/>
                <a:ea typeface="+mn-ea"/>
                <a:cs typeface="+mn-cs"/>
              </a:rPr>
              <a:t>* - Jean </a:t>
            </a:r>
            <a:r>
              <a:rPr lang="en-US" sz="1600" u="sng" kern="1200" dirty="0">
                <a:solidFill>
                  <a:schemeClr val="tx1"/>
                </a:solidFill>
                <a:effectLst/>
                <a:latin typeface="+mn-lt"/>
                <a:ea typeface="+mn-ea"/>
                <a:cs typeface="+mn-cs"/>
              </a:rPr>
              <a:t>Baudrillard  (BODRIAR)</a:t>
            </a:r>
            <a:endParaRPr lang="nn-NO" sz="1600" kern="1200" dirty="0">
              <a:solidFill>
                <a:schemeClr val="tx1"/>
              </a:solidFill>
              <a:effectLst/>
              <a:latin typeface="+mn-lt"/>
              <a:ea typeface="+mn-ea"/>
              <a:cs typeface="+mn-cs"/>
            </a:endParaRPr>
          </a:p>
          <a:p>
            <a:r>
              <a:rPr lang="nb-NO" sz="1600" kern="1200" dirty="0">
                <a:solidFill>
                  <a:schemeClr val="tx1"/>
                </a:solidFill>
                <a:effectLst/>
                <a:latin typeface="+mn-lt"/>
                <a:ea typeface="+mn-ea"/>
                <a:cs typeface="+mn-cs"/>
              </a:rPr>
              <a:t> </a:t>
            </a:r>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Best skildrar framveksten av den nye økonomien gjennom nettopp å studere forbruket, og hevdar me går </a:t>
            </a:r>
          </a:p>
          <a:p>
            <a:r>
              <a:rPr lang="nb-NO" sz="1600" kern="1200" dirty="0">
                <a:solidFill>
                  <a:schemeClr val="tx1"/>
                </a:solidFill>
                <a:effectLst/>
                <a:latin typeface="+mn-lt"/>
                <a:ea typeface="+mn-ea"/>
                <a:cs typeface="+mn-cs"/>
              </a:rPr>
              <a:t> </a:t>
            </a:r>
            <a:endParaRPr lang="nn-NO" sz="1600" kern="1200" dirty="0">
              <a:solidFill>
                <a:schemeClr val="tx1"/>
              </a:solidFill>
              <a:effectLst/>
              <a:latin typeface="+mn-lt"/>
              <a:ea typeface="+mn-ea"/>
              <a:cs typeface="+mn-cs"/>
            </a:endParaRPr>
          </a:p>
          <a:p>
            <a:pPr lvl="0"/>
            <a:r>
              <a:rPr lang="nn-NO" sz="1600" kern="1200" dirty="0">
                <a:solidFill>
                  <a:schemeClr val="tx1"/>
                </a:solidFill>
                <a:effectLst/>
                <a:latin typeface="+mn-lt"/>
                <a:ea typeface="+mn-ea"/>
                <a:cs typeface="+mn-cs"/>
              </a:rPr>
              <a:t>* - frå varesamfunnet, </a:t>
            </a:r>
          </a:p>
          <a:p>
            <a:pPr lvl="0"/>
            <a:r>
              <a:rPr lang="nn-NO" sz="1600" kern="1200" dirty="0">
                <a:solidFill>
                  <a:schemeClr val="tx1"/>
                </a:solidFill>
                <a:effectLst/>
                <a:latin typeface="+mn-lt"/>
                <a:ea typeface="+mn-ea"/>
                <a:cs typeface="+mn-cs"/>
              </a:rPr>
              <a:t>* - via skodespelssamfunnet</a:t>
            </a:r>
          </a:p>
          <a:p>
            <a:pPr lvl="0"/>
            <a:r>
              <a:rPr lang="nn-NO" sz="1600" kern="1200" dirty="0">
                <a:solidFill>
                  <a:schemeClr val="tx1"/>
                </a:solidFill>
                <a:effectLst/>
                <a:latin typeface="+mn-lt"/>
                <a:ea typeface="+mn-ea"/>
                <a:cs typeface="+mn-cs"/>
              </a:rPr>
              <a:t>* - til simuleringssamfunnet</a:t>
            </a:r>
          </a:p>
        </p:txBody>
      </p:sp>
      <p:sp>
        <p:nvSpPr>
          <p:cNvPr id="4" name="Plassholder for lysbildenummer 3"/>
          <p:cNvSpPr>
            <a:spLocks noGrp="1"/>
          </p:cNvSpPr>
          <p:nvPr>
            <p:ph type="sldNum" sz="quarter" idx="5"/>
          </p:nvPr>
        </p:nvSpPr>
        <p:spPr/>
        <p:txBody>
          <a:bodyPr/>
          <a:lstStyle/>
          <a:p>
            <a:fld id="{C9BD9C12-59D9-4E5A-8E5C-E87A27B80EBD}" type="slidenum">
              <a:rPr lang="en-GB" smtClean="0"/>
              <a:t>14</a:t>
            </a:fld>
            <a:endParaRPr lang="en-GB"/>
          </a:p>
        </p:txBody>
      </p:sp>
    </p:spTree>
    <p:extLst>
      <p:ext uri="{BB962C8B-B14F-4D97-AF65-F5344CB8AC3E}">
        <p14:creationId xmlns:p14="http://schemas.microsoft.com/office/powerpoint/2010/main" val="3591770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47700" y="849313"/>
            <a:ext cx="5078413" cy="2857500"/>
          </a:xfrm>
        </p:spPr>
      </p:sp>
      <p:sp>
        <p:nvSpPr>
          <p:cNvPr id="3" name="Plassholder for notater 2"/>
          <p:cNvSpPr>
            <a:spLocks noGrp="1"/>
          </p:cNvSpPr>
          <p:nvPr>
            <p:ph type="body" idx="1"/>
          </p:nvPr>
        </p:nvSpPr>
        <p:spPr/>
        <p:txBody>
          <a:bodyPr/>
          <a:lstStyle/>
          <a:p>
            <a:r>
              <a:rPr lang="nn-NO" sz="1600" kern="1200" dirty="0">
                <a:solidFill>
                  <a:schemeClr val="tx1"/>
                </a:solidFill>
                <a:effectLst/>
                <a:latin typeface="+mn-lt"/>
                <a:ea typeface="+mn-ea"/>
                <a:cs typeface="+mn-cs"/>
              </a:rPr>
              <a:t>Varesamfunnet, seier Best,. </a:t>
            </a:r>
          </a:p>
          <a:p>
            <a:r>
              <a:rPr lang="nb-NO" sz="1600" kern="1200" dirty="0">
                <a:solidFill>
                  <a:schemeClr val="tx1"/>
                </a:solidFill>
                <a:effectLst/>
                <a:latin typeface="+mn-lt"/>
                <a:ea typeface="+mn-ea"/>
                <a:cs typeface="+mn-cs"/>
              </a:rPr>
              <a:t> </a:t>
            </a:r>
            <a:endParaRPr lang="nn-NO" sz="1600" kern="1200" dirty="0">
              <a:solidFill>
                <a:schemeClr val="tx1"/>
              </a:solidFill>
              <a:effectLst/>
              <a:latin typeface="+mn-lt"/>
              <a:ea typeface="+mn-ea"/>
              <a:cs typeface="+mn-cs"/>
            </a:endParaRPr>
          </a:p>
          <a:p>
            <a:pPr lvl="0"/>
            <a:r>
              <a:rPr lang="nn-NO" sz="1600" kern="1200" dirty="0">
                <a:solidFill>
                  <a:schemeClr val="tx1"/>
                </a:solidFill>
                <a:effectLst/>
                <a:latin typeface="+mn-lt"/>
                <a:ea typeface="+mn-ea"/>
                <a:cs typeface="+mn-cs"/>
              </a:rPr>
              <a:t>* - Kom med pengeøkonomien. Hans skildring av varesamfunnet er tungt forankra i Marx sin forståing av kapitalismen.</a:t>
            </a:r>
          </a:p>
          <a:p>
            <a:r>
              <a:rPr lang="nn-NO" sz="1600" kern="1200" dirty="0">
                <a:solidFill>
                  <a:schemeClr val="tx1"/>
                </a:solidFill>
                <a:effectLst/>
                <a:latin typeface="+mn-lt"/>
                <a:ea typeface="+mn-ea"/>
                <a:cs typeface="+mn-cs"/>
              </a:rPr>
              <a:t> </a:t>
            </a:r>
          </a:p>
          <a:p>
            <a:pPr lvl="0"/>
            <a:r>
              <a:rPr lang="nn-NO" sz="1600" kern="1200" dirty="0">
                <a:solidFill>
                  <a:schemeClr val="tx1"/>
                </a:solidFill>
                <a:effectLst/>
                <a:latin typeface="+mn-lt"/>
                <a:ea typeface="+mn-ea"/>
                <a:cs typeface="+mn-cs"/>
              </a:rPr>
              <a:t>* - I varesamfunnet gjekk sauen frå å vere maten åt bonden, til å verte vara som skaffa bonden maten</a:t>
            </a:r>
          </a:p>
          <a:p>
            <a:r>
              <a:rPr lang="nn-NO" sz="1600" kern="1200" dirty="0">
                <a:solidFill>
                  <a:schemeClr val="tx1"/>
                </a:solidFill>
                <a:effectLst/>
                <a:latin typeface="+mn-lt"/>
                <a:ea typeface="+mn-ea"/>
                <a:cs typeface="+mn-cs"/>
              </a:rPr>
              <a:t> </a:t>
            </a:r>
          </a:p>
          <a:p>
            <a:pPr lvl="0"/>
            <a:r>
              <a:rPr lang="nn-NO" sz="1600" kern="1200" dirty="0">
                <a:solidFill>
                  <a:schemeClr val="tx1"/>
                </a:solidFill>
                <a:effectLst/>
                <a:latin typeface="+mn-lt"/>
                <a:ea typeface="+mn-ea"/>
                <a:cs typeface="+mn-cs"/>
              </a:rPr>
              <a:t>* - Det skjedde altså ein transformasjon frå mat til matvare</a:t>
            </a:r>
          </a:p>
          <a:p>
            <a:r>
              <a:rPr lang="nn-NO" sz="1600" kern="1200" dirty="0">
                <a:solidFill>
                  <a:schemeClr val="tx1"/>
                </a:solidFill>
                <a:effectLst/>
                <a:latin typeface="+mn-lt"/>
                <a:ea typeface="+mn-ea"/>
                <a:cs typeface="+mn-cs"/>
              </a:rPr>
              <a:t> </a:t>
            </a:r>
          </a:p>
          <a:p>
            <a:pPr lvl="0"/>
            <a:r>
              <a:rPr lang="nn-NO" sz="1600" kern="1200" dirty="0">
                <a:solidFill>
                  <a:schemeClr val="tx1"/>
                </a:solidFill>
                <a:effectLst/>
                <a:latin typeface="+mn-lt"/>
                <a:ea typeface="+mn-ea"/>
                <a:cs typeface="+mn-cs"/>
              </a:rPr>
              <a:t>* - Og typisk her var at sjølve forbruket av vara skjedde utanfor bygda.</a:t>
            </a:r>
          </a:p>
          <a:p>
            <a:r>
              <a:rPr lang="nn-NO" sz="1600" kern="1200" dirty="0">
                <a:solidFill>
                  <a:schemeClr val="tx1"/>
                </a:solidFill>
                <a:effectLst/>
                <a:latin typeface="+mn-lt"/>
                <a:ea typeface="+mn-ea"/>
                <a:cs typeface="+mn-cs"/>
              </a:rPr>
              <a:t> </a:t>
            </a:r>
          </a:p>
          <a:p>
            <a:endParaRPr lang="nn-NO" dirty="0"/>
          </a:p>
        </p:txBody>
      </p:sp>
      <p:sp>
        <p:nvSpPr>
          <p:cNvPr id="4" name="Plassholder for lysbildenummer 3"/>
          <p:cNvSpPr>
            <a:spLocks noGrp="1"/>
          </p:cNvSpPr>
          <p:nvPr>
            <p:ph type="sldNum" sz="quarter" idx="10"/>
          </p:nvPr>
        </p:nvSpPr>
        <p:spPr/>
        <p:txBody>
          <a:bodyPr/>
          <a:lstStyle/>
          <a:p>
            <a:fld id="{8CB2DC36-866C-F84C-A287-EDE77326E17A}" type="slidenum">
              <a:rPr lang="nn-NO" smtClean="0"/>
              <a:t>15</a:t>
            </a:fld>
            <a:endParaRPr lang="nn-NO"/>
          </a:p>
        </p:txBody>
      </p:sp>
    </p:spTree>
    <p:extLst>
      <p:ext uri="{BB962C8B-B14F-4D97-AF65-F5344CB8AC3E}">
        <p14:creationId xmlns:p14="http://schemas.microsoft.com/office/powerpoint/2010/main" val="2753695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kern="1200" dirty="0">
                <a:solidFill>
                  <a:schemeClr val="tx1"/>
                </a:solidFill>
                <a:effectLst/>
                <a:latin typeface="+mn-lt"/>
                <a:ea typeface="+mn-ea"/>
                <a:cs typeface="+mn-cs"/>
              </a:rPr>
              <a:t>I skodespelsamfunnet, som då er inspirert av </a:t>
            </a:r>
            <a:r>
              <a:rPr lang="nn-NO" sz="1600" kern="1200" dirty="0" err="1">
                <a:solidFill>
                  <a:schemeClr val="tx1"/>
                </a:solidFill>
                <a:effectLst/>
                <a:latin typeface="+mn-lt"/>
                <a:ea typeface="+mn-ea"/>
                <a:cs typeface="+mn-cs"/>
              </a:rPr>
              <a:t>Debord</a:t>
            </a:r>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 </a:t>
            </a:r>
          </a:p>
          <a:p>
            <a:pPr lvl="0"/>
            <a:r>
              <a:rPr lang="nn-NO" sz="1600" kern="1200" dirty="0">
                <a:solidFill>
                  <a:schemeClr val="tx1"/>
                </a:solidFill>
                <a:effectLst/>
                <a:latin typeface="+mn-lt"/>
                <a:ea typeface="+mn-ea"/>
                <a:cs typeface="+mn-cs"/>
              </a:rPr>
              <a:t>* - gjekk sauen igjennom enno ein transformasjon</a:t>
            </a:r>
          </a:p>
          <a:p>
            <a:r>
              <a:rPr lang="nn-NO" sz="1600" kern="1200" dirty="0">
                <a:solidFill>
                  <a:schemeClr val="tx1"/>
                </a:solidFill>
                <a:effectLst/>
                <a:latin typeface="+mn-lt"/>
                <a:ea typeface="+mn-ea"/>
                <a:cs typeface="+mn-cs"/>
              </a:rPr>
              <a:t> </a:t>
            </a:r>
          </a:p>
          <a:p>
            <a:pPr lvl="0"/>
            <a:r>
              <a:rPr lang="nn-NO" sz="1600" kern="1200" dirty="0">
                <a:solidFill>
                  <a:schemeClr val="tx1"/>
                </a:solidFill>
                <a:effectLst/>
                <a:latin typeface="+mn-lt"/>
                <a:ea typeface="+mn-ea"/>
                <a:cs typeface="+mn-cs"/>
              </a:rPr>
              <a:t>* - No var vara opplevinga av å sjå bonden springe støvlane av seg under sankinga</a:t>
            </a:r>
          </a:p>
          <a:p>
            <a:r>
              <a:rPr lang="nn-NO" sz="1600" kern="1200" dirty="0">
                <a:solidFill>
                  <a:schemeClr val="tx1"/>
                </a:solidFill>
                <a:effectLst/>
                <a:latin typeface="+mn-lt"/>
                <a:ea typeface="+mn-ea"/>
                <a:cs typeface="+mn-cs"/>
              </a:rPr>
              <a:t> </a:t>
            </a:r>
          </a:p>
          <a:p>
            <a:pPr lvl="0"/>
            <a:r>
              <a:rPr lang="nn-NO" sz="1600" kern="1200" dirty="0">
                <a:solidFill>
                  <a:schemeClr val="tx1"/>
                </a:solidFill>
                <a:effectLst/>
                <a:latin typeface="+mn-lt"/>
                <a:ea typeface="+mn-ea"/>
                <a:cs typeface="+mn-cs"/>
              </a:rPr>
              <a:t>* - Bonden er skodespelaren og sauen kulissene i det me opplever som eit autentisk teater om bygdekultur. </a:t>
            </a:r>
            <a:endParaRPr lang="nn-NO" sz="1400" kern="1200" dirty="0">
              <a:solidFill>
                <a:schemeClr val="tx1"/>
              </a:solidFill>
              <a:effectLst/>
              <a:latin typeface="+mn-lt"/>
              <a:ea typeface="+mn-ea"/>
              <a:cs typeface="+mn-cs"/>
            </a:endParaRPr>
          </a:p>
          <a:p>
            <a:r>
              <a:rPr lang="nn-NO" sz="1400" kern="1200" dirty="0">
                <a:solidFill>
                  <a:schemeClr val="tx1"/>
                </a:solidFill>
                <a:effectLst/>
                <a:latin typeface="+mn-lt"/>
                <a:ea typeface="+mn-ea"/>
                <a:cs typeface="+mn-cs"/>
              </a:rPr>
              <a:t> </a:t>
            </a:r>
          </a:p>
          <a:p>
            <a:endParaRPr lang="nn-NO" sz="1400" dirty="0"/>
          </a:p>
        </p:txBody>
      </p:sp>
      <p:sp>
        <p:nvSpPr>
          <p:cNvPr id="4" name="Plassholder for lysbildenummer 3"/>
          <p:cNvSpPr>
            <a:spLocks noGrp="1"/>
          </p:cNvSpPr>
          <p:nvPr>
            <p:ph type="sldNum" sz="quarter" idx="10"/>
          </p:nvPr>
        </p:nvSpPr>
        <p:spPr/>
        <p:txBody>
          <a:bodyPr/>
          <a:lstStyle/>
          <a:p>
            <a:fld id="{8CB2DC36-866C-F84C-A287-EDE77326E17A}" type="slidenum">
              <a:rPr lang="nn-NO" smtClean="0"/>
              <a:t>16</a:t>
            </a:fld>
            <a:endParaRPr lang="nn-NO"/>
          </a:p>
        </p:txBody>
      </p:sp>
    </p:spTree>
    <p:extLst>
      <p:ext uri="{BB962C8B-B14F-4D97-AF65-F5344CB8AC3E}">
        <p14:creationId xmlns:p14="http://schemas.microsoft.com/office/powerpoint/2010/main" val="4171753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kern="1200" dirty="0">
                <a:solidFill>
                  <a:schemeClr val="tx1"/>
                </a:solidFill>
                <a:effectLst/>
                <a:latin typeface="+mn-lt"/>
                <a:ea typeface="+mn-ea"/>
                <a:cs typeface="+mn-cs"/>
              </a:rPr>
              <a:t>I det siste stadiet – simuleringssamfunnet – der  </a:t>
            </a:r>
          </a:p>
          <a:p>
            <a:r>
              <a:rPr lang="nb-NO" sz="1600" kern="1200" dirty="0">
                <a:solidFill>
                  <a:schemeClr val="tx1"/>
                </a:solidFill>
                <a:effectLst/>
                <a:latin typeface="+mn-lt"/>
                <a:ea typeface="+mn-ea"/>
                <a:cs typeface="+mn-cs"/>
              </a:rPr>
              <a:t> </a:t>
            </a:r>
            <a:endParaRPr lang="nn-NO" sz="1600" kern="1200" dirty="0">
              <a:solidFill>
                <a:schemeClr val="tx1"/>
              </a:solidFill>
              <a:effectLst/>
              <a:latin typeface="+mn-lt"/>
              <a:ea typeface="+mn-ea"/>
              <a:cs typeface="+mn-cs"/>
            </a:endParaRPr>
          </a:p>
          <a:p>
            <a:pPr lvl="0"/>
            <a:r>
              <a:rPr lang="nn-NO" sz="1600" kern="1200" dirty="0">
                <a:solidFill>
                  <a:schemeClr val="tx1"/>
                </a:solidFill>
                <a:effectLst/>
                <a:latin typeface="+mn-lt"/>
                <a:ea typeface="+mn-ea"/>
                <a:cs typeface="+mn-cs"/>
              </a:rPr>
              <a:t>* - deltek me sjølve i sauesankinga og simulerer at me er bønder.</a:t>
            </a:r>
          </a:p>
          <a:p>
            <a:r>
              <a:rPr lang="nn-NO" sz="1600" kern="1200" dirty="0">
                <a:solidFill>
                  <a:schemeClr val="tx1"/>
                </a:solidFill>
                <a:effectLst/>
                <a:latin typeface="+mn-lt"/>
                <a:ea typeface="+mn-ea"/>
                <a:cs typeface="+mn-cs"/>
              </a:rPr>
              <a:t> </a:t>
            </a:r>
          </a:p>
          <a:p>
            <a:pPr lvl="0"/>
            <a:r>
              <a:rPr lang="nn-NO" sz="1600" kern="1200" dirty="0">
                <a:solidFill>
                  <a:schemeClr val="tx1"/>
                </a:solidFill>
                <a:effectLst/>
                <a:latin typeface="+mn-lt"/>
                <a:ea typeface="+mn-ea"/>
                <a:cs typeface="+mn-cs"/>
              </a:rPr>
              <a:t>* - Og så tek me bilde av oss sjølve og postar det på </a:t>
            </a:r>
            <a:r>
              <a:rPr lang="nn-NO" sz="1600" kern="1200" dirty="0" err="1">
                <a:solidFill>
                  <a:schemeClr val="tx1"/>
                </a:solidFill>
                <a:effectLst/>
                <a:latin typeface="+mn-lt"/>
                <a:ea typeface="+mn-ea"/>
                <a:cs typeface="+mn-cs"/>
              </a:rPr>
              <a:t>facebook</a:t>
            </a:r>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 </a:t>
            </a:r>
          </a:p>
          <a:p>
            <a:pPr lvl="0"/>
            <a:r>
              <a:rPr lang="nn-NO" sz="1600" kern="1200" dirty="0">
                <a:solidFill>
                  <a:schemeClr val="tx1"/>
                </a:solidFill>
                <a:effectLst/>
                <a:latin typeface="+mn-lt"/>
                <a:ea typeface="+mn-ea"/>
                <a:cs typeface="+mn-cs"/>
              </a:rPr>
              <a:t>* - Saman med eit fyndig tweed på 140 teikn</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Alt for å </a:t>
            </a:r>
            <a:r>
              <a:rPr lang="nn-NO" sz="1600" kern="1200" dirty="0" err="1">
                <a:solidFill>
                  <a:schemeClr val="tx1"/>
                </a:solidFill>
                <a:effectLst/>
                <a:latin typeface="+mn-lt"/>
                <a:ea typeface="+mn-ea"/>
                <a:cs typeface="+mn-cs"/>
              </a:rPr>
              <a:t>projesere</a:t>
            </a:r>
            <a:r>
              <a:rPr lang="nn-NO" sz="1600" kern="1200" dirty="0">
                <a:solidFill>
                  <a:schemeClr val="tx1"/>
                </a:solidFill>
                <a:effectLst/>
                <a:latin typeface="+mn-lt"/>
                <a:ea typeface="+mn-ea"/>
                <a:cs typeface="+mn-cs"/>
              </a:rPr>
              <a:t> oss sjølve, alt for å vise oss fram, for å skape eit inntrykk av at me er betre enn kva me eigentleg sjølv trur me er. </a:t>
            </a:r>
            <a:r>
              <a:rPr lang="nn-NO" sz="1600" u="sng" kern="1200" dirty="0">
                <a:solidFill>
                  <a:schemeClr val="tx1"/>
                </a:solidFill>
                <a:effectLst/>
                <a:latin typeface="+mn-lt"/>
                <a:ea typeface="+mn-ea"/>
                <a:cs typeface="+mn-cs"/>
              </a:rPr>
              <a:t> </a:t>
            </a:r>
            <a:endParaRPr lang="nn-NO" sz="1600" kern="1200" dirty="0">
              <a:solidFill>
                <a:schemeClr val="tx1"/>
              </a:solidFill>
              <a:effectLst/>
              <a:latin typeface="+mn-lt"/>
              <a:ea typeface="+mn-ea"/>
              <a:cs typeface="+mn-cs"/>
            </a:endParaRPr>
          </a:p>
          <a:p>
            <a:endParaRPr lang="nn-NO" sz="1400" dirty="0"/>
          </a:p>
        </p:txBody>
      </p:sp>
      <p:sp>
        <p:nvSpPr>
          <p:cNvPr id="4" name="Plassholder for lysbildenummer 3"/>
          <p:cNvSpPr>
            <a:spLocks noGrp="1"/>
          </p:cNvSpPr>
          <p:nvPr>
            <p:ph type="sldNum" sz="quarter" idx="10"/>
          </p:nvPr>
        </p:nvSpPr>
        <p:spPr/>
        <p:txBody>
          <a:bodyPr/>
          <a:lstStyle/>
          <a:p>
            <a:fld id="{8CB2DC36-866C-F84C-A287-EDE77326E17A}" type="slidenum">
              <a:rPr lang="nn-NO" smtClean="0"/>
              <a:t>17</a:t>
            </a:fld>
            <a:endParaRPr lang="nn-NO"/>
          </a:p>
        </p:txBody>
      </p:sp>
    </p:spTree>
    <p:extLst>
      <p:ext uri="{BB962C8B-B14F-4D97-AF65-F5344CB8AC3E}">
        <p14:creationId xmlns:p14="http://schemas.microsoft.com/office/powerpoint/2010/main" val="271412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847850" y="606425"/>
            <a:ext cx="2676525" cy="1506538"/>
          </a:xfrm>
        </p:spPr>
      </p:sp>
      <p:sp>
        <p:nvSpPr>
          <p:cNvPr id="3" name="Plassholder for notater 2"/>
          <p:cNvSpPr>
            <a:spLocks noGrp="1"/>
          </p:cNvSpPr>
          <p:nvPr>
            <p:ph type="body" idx="1"/>
          </p:nvPr>
        </p:nvSpPr>
        <p:spPr>
          <a:xfrm>
            <a:off x="637179" y="2271252"/>
            <a:ext cx="5097430" cy="5888933"/>
          </a:xfrm>
        </p:spPr>
        <p:txBody>
          <a:bodyPr/>
          <a:lstStyle/>
          <a:p>
            <a:r>
              <a:rPr lang="nn-NO" sz="1600" dirty="0"/>
              <a:t>Kvar av desse overgangane endrar utmarka</a:t>
            </a:r>
          </a:p>
          <a:p>
            <a:endParaRPr lang="nn-NO" sz="1600" dirty="0"/>
          </a:p>
          <a:p>
            <a:pPr marL="0" indent="0">
              <a:buFontTx/>
              <a:buNone/>
            </a:pPr>
            <a:r>
              <a:rPr lang="nn-NO" sz="1600" dirty="0"/>
              <a:t>* - Kvar av dei representerer eit skifte av meiningsinnhaldet</a:t>
            </a:r>
          </a:p>
          <a:p>
            <a:endParaRPr lang="nn-NO" sz="1600" dirty="0"/>
          </a:p>
          <a:p>
            <a:r>
              <a:rPr lang="nn-NO" sz="1600" dirty="0"/>
              <a:t>Ikkje berre for sauen, men også for utmarka</a:t>
            </a:r>
            <a:r>
              <a:rPr lang="nn-NO" sz="1600" baseline="0" dirty="0"/>
              <a:t>, landskapet so vel som for heile bygda. </a:t>
            </a:r>
          </a:p>
          <a:p>
            <a:endParaRPr lang="nn-NO" sz="1600" dirty="0"/>
          </a:p>
          <a:p>
            <a:pPr marL="0" indent="0">
              <a:buFontTx/>
              <a:buNone/>
            </a:pPr>
            <a:r>
              <a:rPr lang="nn-NO" sz="1600" dirty="0"/>
              <a:t>* - Utmarka har gått frå å vere staden der folk produserte varer for eksport ut av bygda til å bli ein representasjonsarena for den symbolkonsumerande middelklassa. </a:t>
            </a:r>
          </a:p>
          <a:p>
            <a:endParaRPr lang="nn-NO" sz="1600" dirty="0"/>
          </a:p>
          <a:p>
            <a:pPr marL="0" indent="0">
              <a:buFontTx/>
              <a:buNone/>
            </a:pPr>
            <a:r>
              <a:rPr lang="nn-NO" sz="1600" dirty="0"/>
              <a:t>* - Den har blitt eit symbol i vårt iaugefallande konsum</a:t>
            </a:r>
          </a:p>
          <a:p>
            <a:endParaRPr lang="nn-NO" sz="1600" dirty="0"/>
          </a:p>
          <a:p>
            <a:pPr marL="0" indent="0">
              <a:buFontTx/>
              <a:buNone/>
            </a:pPr>
            <a:r>
              <a:rPr lang="nn-NO" sz="1600" dirty="0"/>
              <a:t>* - og ein rekvisitt i vår iherdige projisering av flyktige identitetar. </a:t>
            </a:r>
          </a:p>
          <a:p>
            <a:endParaRPr lang="nn-NO" sz="1600" dirty="0"/>
          </a:p>
          <a:p>
            <a:pPr marL="0" indent="0">
              <a:buFontTx/>
              <a:buNone/>
            </a:pPr>
            <a:r>
              <a:rPr lang="nn-NO" sz="1600" dirty="0"/>
              <a:t>* - Den nye økonomien har ikkje berre </a:t>
            </a:r>
            <a:r>
              <a:rPr lang="nn-NO" sz="1600" dirty="0" err="1"/>
              <a:t>omdefinert</a:t>
            </a:r>
            <a:r>
              <a:rPr lang="nn-NO" sz="1600" dirty="0"/>
              <a:t> utmarka, den har også ført med seg nye brukarar som søkjer legitimitet for sine interesser og den har gjort utmarka og utmarksforvaltinga meir komplisert.</a:t>
            </a:r>
          </a:p>
          <a:p>
            <a:endParaRPr lang="nn-NO" dirty="0"/>
          </a:p>
        </p:txBody>
      </p:sp>
      <p:sp>
        <p:nvSpPr>
          <p:cNvPr id="4" name="Plassholder for lysbildenummer 3"/>
          <p:cNvSpPr>
            <a:spLocks noGrp="1"/>
          </p:cNvSpPr>
          <p:nvPr>
            <p:ph type="sldNum" sz="quarter" idx="10"/>
          </p:nvPr>
        </p:nvSpPr>
        <p:spPr/>
        <p:txBody>
          <a:bodyPr/>
          <a:lstStyle/>
          <a:p>
            <a:fld id="{DEB0D6BC-F6F4-4E0A-8ECF-C38268431FA8}" type="slidenum">
              <a:rPr lang="nn-NO" smtClean="0"/>
              <a:pPr/>
              <a:t>18</a:t>
            </a:fld>
            <a:endParaRPr lang="nn-NO"/>
          </a:p>
        </p:txBody>
      </p:sp>
    </p:spTree>
    <p:extLst>
      <p:ext uri="{BB962C8B-B14F-4D97-AF65-F5344CB8AC3E}">
        <p14:creationId xmlns:p14="http://schemas.microsoft.com/office/powerpoint/2010/main" val="1903378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kern="1200" dirty="0">
                <a:solidFill>
                  <a:schemeClr val="tx1"/>
                </a:solidFill>
                <a:effectLst/>
              </a:rPr>
              <a:t>Dei nye brukarane er ressurssterke aktørar, dei har Dagens Næringsliv på nattbordet og flokkar seg to gongar i året i Lillehammer-traktene for å simulere Birkebeinarar og markere eigen </a:t>
            </a:r>
            <a:r>
              <a:rPr lang="nn-NO" sz="1600" kern="1200" dirty="0" err="1">
                <a:solidFill>
                  <a:schemeClr val="tx1"/>
                </a:solidFill>
                <a:effectLst/>
              </a:rPr>
              <a:t>fortreffeligheit</a:t>
            </a:r>
            <a:r>
              <a:rPr lang="nn-NO" sz="1600" kern="1200" dirty="0">
                <a:solidFill>
                  <a:schemeClr val="tx1"/>
                </a:solidFill>
                <a:effectLst/>
              </a:rPr>
              <a:t>.</a:t>
            </a:r>
            <a:endParaRPr lang="nb-NO" sz="1600" kern="1200" dirty="0">
              <a:solidFill>
                <a:schemeClr val="tx1"/>
              </a:solidFill>
              <a:effectLst/>
            </a:endParaRPr>
          </a:p>
          <a:p>
            <a:r>
              <a:rPr lang="nn-NO" sz="1600" kern="1200" dirty="0">
                <a:solidFill>
                  <a:schemeClr val="tx1"/>
                </a:solidFill>
                <a:effectLst/>
              </a:rPr>
              <a:t> </a:t>
            </a:r>
            <a:endParaRPr lang="nb-NO" sz="1600" kern="1200" dirty="0">
              <a:solidFill>
                <a:schemeClr val="tx1"/>
              </a:solidFill>
              <a:effectLst/>
            </a:endParaRPr>
          </a:p>
          <a:p>
            <a:r>
              <a:rPr lang="nn-NO" sz="1600" kern="1200" dirty="0">
                <a:solidFill>
                  <a:schemeClr val="tx1"/>
                </a:solidFill>
                <a:effectLst/>
              </a:rPr>
              <a:t>Dei meiner sterkt om kva og korleis utmarka skal vere, og dei har tunge organisasjonar i ryggen.</a:t>
            </a:r>
            <a:endParaRPr lang="nb-NO" sz="1600" kern="1200" dirty="0">
              <a:solidFill>
                <a:schemeClr val="tx1"/>
              </a:solidFill>
              <a:effectLst/>
            </a:endParaRPr>
          </a:p>
          <a:p>
            <a:r>
              <a:rPr lang="nn-NO" sz="1600" kern="1200" dirty="0">
                <a:solidFill>
                  <a:schemeClr val="tx1"/>
                </a:solidFill>
                <a:effectLst/>
              </a:rPr>
              <a:t> </a:t>
            </a:r>
            <a:endParaRPr lang="nb-NO" sz="1600" kern="1200" dirty="0">
              <a:solidFill>
                <a:schemeClr val="tx1"/>
              </a:solidFill>
              <a:effectLst/>
            </a:endParaRPr>
          </a:p>
          <a:p>
            <a:r>
              <a:rPr lang="nn-NO" sz="1600" kern="1200" dirty="0">
                <a:solidFill>
                  <a:schemeClr val="tx1"/>
                </a:solidFill>
                <a:effectLst/>
              </a:rPr>
              <a:t>Me kan like det eller ikkje, men den nye utmarka er her. Dei nye brukarane og den nye bruken har etablert seg… og me kan ikkje av-etablere den. </a:t>
            </a:r>
            <a:endParaRPr lang="nb-NO" sz="1600" kern="1200" dirty="0">
              <a:solidFill>
                <a:schemeClr val="tx1"/>
              </a:solidFill>
              <a:effectLst/>
            </a:endParaRPr>
          </a:p>
          <a:p>
            <a:endParaRPr lang="nn-NO" sz="1600" dirty="0"/>
          </a:p>
          <a:p>
            <a:endParaRPr lang="nn-NO" sz="1600" dirty="0"/>
          </a:p>
          <a:p>
            <a:r>
              <a:rPr lang="nn-NO" sz="1600" dirty="0"/>
              <a:t>Men framleis</a:t>
            </a:r>
            <a:r>
              <a:rPr lang="nn-NO" sz="1600" baseline="0" dirty="0"/>
              <a:t> er utmarka noko den alltid har vore, nemleg; </a:t>
            </a:r>
          </a:p>
          <a:p>
            <a:endParaRPr lang="nn-NO" sz="1600" baseline="0" dirty="0"/>
          </a:p>
          <a:p>
            <a:r>
              <a:rPr lang="nn-NO" sz="1600" baseline="0" dirty="0"/>
              <a:t>* - eit kollektiv gode</a:t>
            </a:r>
          </a:p>
          <a:p>
            <a:endParaRPr lang="nn-NO" sz="1600" dirty="0"/>
          </a:p>
          <a:p>
            <a:r>
              <a:rPr lang="nn-NO" sz="1600" dirty="0"/>
              <a:t>Det er eigentleg</a:t>
            </a:r>
            <a:r>
              <a:rPr lang="nn-NO" sz="1600" baseline="0" dirty="0"/>
              <a:t> ikkje utmarka i seg sjølv som har endra seg så mykje, berre bruken og brukarane. For</a:t>
            </a:r>
          </a:p>
          <a:p>
            <a:endParaRPr lang="nn-NO" sz="1600" baseline="0" dirty="0"/>
          </a:p>
          <a:p>
            <a:r>
              <a:rPr lang="nn-NO" sz="1600" baseline="0" dirty="0"/>
              <a:t>* - landbruk er ikkje lenger ein kollektiv aktivitet. Folk flest er ikkje bønder lenger, slik dei var heime på Flø til godt inn på 70-talet, </a:t>
            </a:r>
          </a:p>
          <a:p>
            <a:endParaRPr lang="nn-NO" sz="1600" baseline="0" dirty="0"/>
          </a:p>
          <a:p>
            <a:r>
              <a:rPr lang="nn-NO" sz="1600" baseline="0" dirty="0"/>
              <a:t>Folk flest er slike som oss, og me kan i beste fall reknast å vere </a:t>
            </a:r>
          </a:p>
          <a:p>
            <a:endParaRPr lang="nn-NO" sz="1600" baseline="0" dirty="0"/>
          </a:p>
          <a:p>
            <a:r>
              <a:rPr lang="nn-NO" sz="1600" baseline="0" dirty="0"/>
              <a:t>* - rekreerande kolonialistar</a:t>
            </a:r>
          </a:p>
          <a:p>
            <a:endParaRPr lang="nn-NO" sz="1600" dirty="0"/>
          </a:p>
          <a:p>
            <a:r>
              <a:rPr lang="nn-NO" sz="1600" dirty="0"/>
              <a:t>Og som koloniherrar krev me oss rettar, me kjøper oss privileger i utmarka til spottpris</a:t>
            </a:r>
            <a:r>
              <a:rPr lang="nn-NO" sz="1600" baseline="0" dirty="0"/>
              <a:t> og ber fram våre meiningar om </a:t>
            </a:r>
            <a:r>
              <a:rPr lang="nn-NO" sz="1600" dirty="0"/>
              <a:t>bruk </a:t>
            </a:r>
            <a:r>
              <a:rPr lang="nn-NO" sz="1600" baseline="0" dirty="0"/>
              <a:t>og forvalting kledd opp i maktas språk. </a:t>
            </a:r>
            <a:endParaRPr lang="nn-NO" sz="1600" dirty="0"/>
          </a:p>
          <a:p>
            <a:endParaRPr lang="nn-NO" sz="1600" baseline="0" dirty="0"/>
          </a:p>
          <a:p>
            <a:r>
              <a:rPr lang="nn-NO" sz="1600" dirty="0"/>
              <a:t>Det </a:t>
            </a:r>
            <a:r>
              <a:rPr lang="nn-NO" sz="1600" dirty="0" err="1"/>
              <a:t>pågår</a:t>
            </a:r>
            <a:r>
              <a:rPr lang="nn-NO" sz="1600" dirty="0"/>
              <a:t> ein kamp om utmarka</a:t>
            </a:r>
          </a:p>
        </p:txBody>
      </p:sp>
      <p:sp>
        <p:nvSpPr>
          <p:cNvPr id="4" name="Plassholder for lysbildenummer 3"/>
          <p:cNvSpPr>
            <a:spLocks noGrp="1"/>
          </p:cNvSpPr>
          <p:nvPr>
            <p:ph type="sldNum" sz="quarter" idx="10"/>
          </p:nvPr>
        </p:nvSpPr>
        <p:spPr/>
        <p:txBody>
          <a:bodyPr/>
          <a:lstStyle/>
          <a:p>
            <a:fld id="{8CB2DC36-866C-F84C-A287-EDE77326E17A}" type="slidenum">
              <a:rPr lang="nn-NO" smtClean="0"/>
              <a:t>19</a:t>
            </a:fld>
            <a:endParaRPr lang="nn-NO"/>
          </a:p>
        </p:txBody>
      </p:sp>
    </p:spTree>
    <p:extLst>
      <p:ext uri="{BB962C8B-B14F-4D97-AF65-F5344CB8AC3E}">
        <p14:creationId xmlns:p14="http://schemas.microsoft.com/office/powerpoint/2010/main" val="2538682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1163" y="503238"/>
            <a:ext cx="5172075" cy="2909887"/>
          </a:xfrm>
        </p:spPr>
      </p:sp>
      <p:sp>
        <p:nvSpPr>
          <p:cNvPr id="3" name="Plassholder for notater 2"/>
          <p:cNvSpPr>
            <a:spLocks noGrp="1"/>
          </p:cNvSpPr>
          <p:nvPr>
            <p:ph type="body" idx="1"/>
          </p:nvPr>
        </p:nvSpPr>
        <p:spPr>
          <a:xfrm>
            <a:off x="637179" y="4113262"/>
            <a:ext cx="5097430" cy="4640773"/>
          </a:xfrm>
        </p:spPr>
        <p:txBody>
          <a:bodyPr/>
          <a:lstStyle/>
          <a:p>
            <a:r>
              <a:rPr lang="nn-NO" sz="1600" baseline="0" dirty="0"/>
              <a:t>Men eg har lyst til å starte med å ta dokke med til eit landskap som eg kjenner godt, altså til mi eiga heimbygd Flø ytst ute på ytre søre sunnmøre. </a:t>
            </a:r>
          </a:p>
          <a:p>
            <a:r>
              <a:rPr lang="nn-NO" sz="1600" baseline="0" dirty="0"/>
              <a:t> </a:t>
            </a:r>
          </a:p>
          <a:p>
            <a:r>
              <a:rPr lang="nn-NO" sz="1600" baseline="0" dirty="0"/>
              <a:t>I barndomen min –sist på 60 talet og fyrst på 70 talet – var Flø ei fiskar-bonde-bygd.</a:t>
            </a:r>
          </a:p>
          <a:p>
            <a:endParaRPr lang="nn-NO" sz="1600" baseline="0" dirty="0"/>
          </a:p>
          <a:p>
            <a:r>
              <a:rPr lang="nn-NO" sz="1600" baseline="0" dirty="0"/>
              <a:t>Her kombinerte dei fleste jordbruk med fiske og litt sporadisk arbeid i småindustrien. </a:t>
            </a:r>
          </a:p>
          <a:p>
            <a:endParaRPr lang="nn-NO" sz="1600" baseline="0" dirty="0"/>
          </a:p>
          <a:p>
            <a:r>
              <a:rPr lang="nn-NO" sz="1600" baseline="0" dirty="0"/>
              <a:t>I 1971, det året då far min spesialiserte seg som bonde og slo ihel sauene sine og flytta mjølkekyrne inn i nyfjøset, så var det husdyr på nær 20 av dei opphavleg 25 småbruka her ute i havgapet. </a:t>
            </a:r>
          </a:p>
          <a:p>
            <a:endParaRPr lang="nn-NO" sz="1600" baseline="0" dirty="0"/>
          </a:p>
          <a:p>
            <a:r>
              <a:rPr lang="nn-NO" sz="1600" baseline="0" dirty="0"/>
              <a:t>Så godt som alle her, var – på ein eller annan måte – involvert i landbruket. Dei kjende livet og kvardagen på eit småbruk, …. dei kjende landbrukets rytme.</a:t>
            </a:r>
          </a:p>
          <a:p>
            <a:endParaRPr lang="nn-NO" sz="1600" baseline="0" dirty="0"/>
          </a:p>
          <a:p>
            <a:r>
              <a:rPr lang="nn-NO" sz="1600" baseline="0" dirty="0"/>
              <a:t>Her lærte me kodene og veremåten for korleis me skulle te oss i høve kvarandre. </a:t>
            </a:r>
          </a:p>
          <a:p>
            <a:endParaRPr lang="nn-NO" sz="1600" baseline="0" dirty="0"/>
          </a:p>
          <a:p>
            <a:r>
              <a:rPr lang="nn-NO" sz="1600" baseline="0" dirty="0"/>
              <a:t>Me viste kven som åtte dyra som beita her, me viste korleis me skulle te oss overfor beitedyr og me lærde å late att leda i utgardane etter oss. </a:t>
            </a:r>
          </a:p>
          <a:p>
            <a:endParaRPr lang="nn-NO" sz="1600" baseline="0" dirty="0"/>
          </a:p>
          <a:p>
            <a:r>
              <a:rPr lang="nn-NO" sz="1600" baseline="0" dirty="0"/>
              <a:t>Alt dette hadde lokalsamfunnet som sosialt system lært oss, for slik fungerer tette rurale samfunn. Og nett denne læringa har alltid vore essensiell for </a:t>
            </a:r>
          </a:p>
          <a:p>
            <a:endParaRPr lang="nn-NO" baseline="0" dirty="0"/>
          </a:p>
          <a:p>
            <a:endParaRPr lang="nn-NO" baseline="0" dirty="0"/>
          </a:p>
        </p:txBody>
      </p:sp>
      <p:sp>
        <p:nvSpPr>
          <p:cNvPr id="4" name="Plassholder for lysbildenummer 3"/>
          <p:cNvSpPr>
            <a:spLocks noGrp="1"/>
          </p:cNvSpPr>
          <p:nvPr>
            <p:ph type="sldNum" sz="quarter" idx="10"/>
          </p:nvPr>
        </p:nvSpPr>
        <p:spPr/>
        <p:txBody>
          <a:bodyPr/>
          <a:lstStyle/>
          <a:p>
            <a:fld id="{8CB2DC36-866C-F84C-A287-EDE77326E17A}" type="slidenum">
              <a:rPr lang="nn-NO" smtClean="0"/>
              <a:t>2</a:t>
            </a:fld>
            <a:endParaRPr lang="nn-NO" dirty="0"/>
          </a:p>
        </p:txBody>
      </p:sp>
    </p:spTree>
    <p:extLst>
      <p:ext uri="{BB962C8B-B14F-4D97-AF65-F5344CB8AC3E}">
        <p14:creationId xmlns:p14="http://schemas.microsoft.com/office/powerpoint/2010/main" val="365444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Lat meg få syne dokke ein modell. </a:t>
            </a:r>
          </a:p>
          <a:p>
            <a:endParaRPr lang="nn-NO" sz="1600" kern="1200" dirty="0">
              <a:solidFill>
                <a:schemeClr val="tx1"/>
              </a:solidFill>
              <a:effectLst/>
              <a:latin typeface="+mn-lt"/>
              <a:ea typeface="+mn-ea"/>
              <a:cs typeface="+mn-cs"/>
            </a:endParaRPr>
          </a:p>
          <a:p>
            <a:r>
              <a:rPr lang="nn-NO" sz="1600" b="0" i="0" u="none" strike="noStrike" baseline="0" dirty="0">
                <a:latin typeface="Whitney-Book"/>
              </a:rPr>
              <a:t>* - den er henta frå Elinor Ostrom og ein artikkel ho publiserte alt i 1998, og her omsett til norsk</a:t>
            </a:r>
            <a:endParaRPr lang="nn-NO" sz="1600" kern="1200" dirty="0">
              <a:solidFill>
                <a:schemeClr val="tx1"/>
              </a:solidFill>
              <a:effectLst/>
              <a:latin typeface="+mn-lt"/>
              <a:ea typeface="+mn-ea"/>
              <a:cs typeface="+mn-cs"/>
            </a:endParaRP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Utgangspunktet til Ostrom då ho utforma modellen var nettopp </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 - samarbeid om bruk og forvalting av felles fornybare ressursar</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Det er særleg </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 - dette punktet i modellen eg vil at dokke skal legge merke til. </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Her har Ostrom sett opp at grada av </a:t>
            </a:r>
            <a:r>
              <a:rPr lang="nn-NO" sz="1600" kern="1200" dirty="0" err="1">
                <a:solidFill>
                  <a:schemeClr val="tx1"/>
                </a:solidFill>
                <a:effectLst/>
                <a:latin typeface="+mn-lt"/>
                <a:ea typeface="+mn-ea"/>
                <a:cs typeface="+mn-cs"/>
              </a:rPr>
              <a:t>symmerti</a:t>
            </a:r>
            <a:r>
              <a:rPr lang="nn-NO" sz="1600" kern="1200" dirty="0">
                <a:solidFill>
                  <a:schemeClr val="tx1"/>
                </a:solidFill>
                <a:effectLst/>
                <a:latin typeface="+mn-lt"/>
                <a:ea typeface="+mn-ea"/>
                <a:cs typeface="+mn-cs"/>
              </a:rPr>
              <a:t> i interesser og ressursar er </a:t>
            </a:r>
            <a:r>
              <a:rPr lang="nn-NO" sz="1600" kern="1200" dirty="0" err="1">
                <a:solidFill>
                  <a:schemeClr val="tx1"/>
                </a:solidFill>
                <a:effectLst/>
                <a:latin typeface="+mn-lt"/>
                <a:ea typeface="+mn-ea"/>
                <a:cs typeface="+mn-cs"/>
              </a:rPr>
              <a:t>avgjerdande</a:t>
            </a:r>
            <a:r>
              <a:rPr lang="nn-NO" sz="1600" kern="1200" dirty="0">
                <a:solidFill>
                  <a:schemeClr val="tx1"/>
                </a:solidFill>
                <a:effectLst/>
                <a:latin typeface="+mn-lt"/>
                <a:ea typeface="+mn-ea"/>
                <a:cs typeface="+mn-cs"/>
              </a:rPr>
              <a:t> for om eit samarbeid vert vellukka eller ikkje.</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Og det er det som har endra seg dramatisk dei siste åra. Me har gått frå </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 - </a:t>
            </a:r>
            <a:r>
              <a:rPr lang="nn-NO" sz="1600" kern="1200" dirty="0" err="1">
                <a:solidFill>
                  <a:schemeClr val="tx1"/>
                </a:solidFill>
                <a:effectLst/>
                <a:latin typeface="+mn-lt"/>
                <a:ea typeface="+mn-ea"/>
                <a:cs typeface="+mn-cs"/>
              </a:rPr>
              <a:t>symetri</a:t>
            </a:r>
            <a:r>
              <a:rPr lang="nn-NO" sz="1600" kern="1200" dirty="0">
                <a:solidFill>
                  <a:schemeClr val="tx1"/>
                </a:solidFill>
                <a:effectLst/>
                <a:latin typeface="+mn-lt"/>
                <a:ea typeface="+mn-ea"/>
                <a:cs typeface="+mn-cs"/>
              </a:rPr>
              <a:t> til ein jamt aukande </a:t>
            </a:r>
            <a:r>
              <a:rPr lang="nn-NO" sz="1600" kern="1200" dirty="0" err="1">
                <a:solidFill>
                  <a:schemeClr val="tx1"/>
                </a:solidFill>
                <a:effectLst/>
                <a:latin typeface="+mn-lt"/>
                <a:ea typeface="+mn-ea"/>
                <a:cs typeface="+mn-cs"/>
              </a:rPr>
              <a:t>Asymetri</a:t>
            </a:r>
            <a:r>
              <a:rPr lang="nn-NO" sz="1600" kern="1200" dirty="0">
                <a:solidFill>
                  <a:schemeClr val="tx1"/>
                </a:solidFill>
                <a:effectLst/>
                <a:latin typeface="+mn-lt"/>
                <a:ea typeface="+mn-ea"/>
                <a:cs typeface="+mn-cs"/>
              </a:rPr>
              <a:t> mellom dei ulike brukarane sine interesser i utmarka så vel som dei ressursane enkelte av dei er villige til å investere i å hevde sine eigne interesser.</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 - Denne </a:t>
            </a:r>
            <a:r>
              <a:rPr lang="nn-NO" sz="1600" kern="1200" dirty="0" err="1">
                <a:solidFill>
                  <a:schemeClr val="tx1"/>
                </a:solidFill>
                <a:effectLst/>
                <a:latin typeface="+mn-lt"/>
                <a:ea typeface="+mn-ea"/>
                <a:cs typeface="+mn-cs"/>
              </a:rPr>
              <a:t>asymetrien</a:t>
            </a:r>
            <a:r>
              <a:rPr lang="nn-NO" sz="1600" kern="1200" dirty="0">
                <a:solidFill>
                  <a:schemeClr val="tx1"/>
                </a:solidFill>
                <a:effectLst/>
                <a:latin typeface="+mn-lt"/>
                <a:ea typeface="+mn-ea"/>
                <a:cs typeface="+mn-cs"/>
              </a:rPr>
              <a:t> har blitt forsterka gjennom at størstedelen av befolkninga no er så fråkopla dei tradisjonelle utmarksbrukarane sin kvardag og praksisar at dei korkje vill eller evnar å forstå korleis dei skal te seg i ei utmark som dei deler med folk som har andre interesser enn dei sjølve. </a:t>
            </a:r>
          </a:p>
          <a:p>
            <a:endParaRPr lang="nn-NO" sz="1600" kern="1200" dirty="0">
              <a:solidFill>
                <a:schemeClr val="tx1"/>
              </a:solidFill>
              <a:effectLst/>
              <a:latin typeface="+mn-lt"/>
              <a:ea typeface="+mn-ea"/>
              <a:cs typeface="+mn-cs"/>
            </a:endParaRPr>
          </a:p>
          <a:p>
            <a:r>
              <a:rPr lang="nn-NO" sz="1600" kern="1200" dirty="0" err="1">
                <a:solidFill>
                  <a:schemeClr val="tx1"/>
                </a:solidFill>
                <a:effectLst/>
                <a:latin typeface="+mn-lt"/>
                <a:ea typeface="+mn-ea"/>
                <a:cs typeface="+mn-cs"/>
              </a:rPr>
              <a:t>Fråkoplinga</a:t>
            </a:r>
            <a:r>
              <a:rPr lang="nn-NO" sz="1600" kern="1200" dirty="0">
                <a:solidFill>
                  <a:schemeClr val="tx1"/>
                </a:solidFill>
                <a:effectLst/>
                <a:latin typeface="+mn-lt"/>
                <a:ea typeface="+mn-ea"/>
                <a:cs typeface="+mn-cs"/>
              </a:rPr>
              <a:t> har ført til at enkelte av hytteeigarane ikkje kjenner kodene for korleis ein ter seg i ei utmark me deler med beitebrukarane. Dei korkje forstår kvifor eller korleis ein skal setje opp eit gjerde, </a:t>
            </a:r>
            <a:r>
              <a:rPr lang="nn-NO" sz="1600" kern="1200" dirty="0" err="1">
                <a:solidFill>
                  <a:schemeClr val="tx1"/>
                </a:solidFill>
                <a:effectLst/>
                <a:latin typeface="+mn-lt"/>
                <a:ea typeface="+mn-ea"/>
                <a:cs typeface="+mn-cs"/>
              </a:rPr>
              <a:t>fråkoplinga</a:t>
            </a:r>
            <a:r>
              <a:rPr lang="nn-NO" sz="1600" kern="1200" dirty="0">
                <a:solidFill>
                  <a:schemeClr val="tx1"/>
                </a:solidFill>
                <a:effectLst/>
                <a:latin typeface="+mn-lt"/>
                <a:ea typeface="+mn-ea"/>
                <a:cs typeface="+mn-cs"/>
              </a:rPr>
              <a:t> har ført til at enkelte folk ikkje tenkjer på at det faktisk finst beitedyr i utmarka. Tvert om hyrer dei advokat for å få erstatning om sauen går igjennom den same grinda dei sjølve let stå opa.</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Men legge merke til at eg heile tida seier </a:t>
            </a:r>
            <a:r>
              <a:rPr lang="nn-NO" sz="1600" u="sng" kern="1200" dirty="0">
                <a:solidFill>
                  <a:schemeClr val="tx1"/>
                </a:solidFill>
                <a:effectLst/>
                <a:latin typeface="+mn-lt"/>
                <a:ea typeface="+mn-ea"/>
                <a:cs typeface="+mn-cs"/>
              </a:rPr>
              <a:t>enkelte her</a:t>
            </a:r>
            <a:r>
              <a:rPr lang="nn-NO" sz="1600" kern="1200" dirty="0">
                <a:solidFill>
                  <a:schemeClr val="tx1"/>
                </a:solidFill>
                <a:effectLst/>
                <a:latin typeface="+mn-lt"/>
                <a:ea typeface="+mn-ea"/>
                <a:cs typeface="+mn-cs"/>
              </a:rPr>
              <a:t>, for dette gjeld berre enkelte – det gjeld dei få – samstundes gjeld det oss alle, fordi det er me som let dei få </a:t>
            </a:r>
            <a:r>
              <a:rPr lang="nn-NO" sz="1600" kern="1200" dirty="0" err="1">
                <a:solidFill>
                  <a:schemeClr val="tx1"/>
                </a:solidFill>
                <a:effectLst/>
                <a:latin typeface="+mn-lt"/>
                <a:ea typeface="+mn-ea"/>
                <a:cs typeface="+mn-cs"/>
              </a:rPr>
              <a:t>få</a:t>
            </a:r>
            <a:r>
              <a:rPr lang="nn-NO" sz="1600" kern="1200" dirty="0">
                <a:solidFill>
                  <a:schemeClr val="tx1"/>
                </a:solidFill>
                <a:effectLst/>
                <a:latin typeface="+mn-lt"/>
                <a:ea typeface="+mn-ea"/>
                <a:cs typeface="+mn-cs"/>
              </a:rPr>
              <a:t> lov til å halde på slik.</a:t>
            </a:r>
          </a:p>
          <a:p>
            <a:endParaRPr lang="nn-NO" sz="1600" kern="1200" dirty="0">
              <a:solidFill>
                <a:schemeClr val="tx1"/>
              </a:solidFill>
              <a:effectLst/>
              <a:latin typeface="+mn-lt"/>
              <a:ea typeface="+mn-ea"/>
              <a:cs typeface="+mn-cs"/>
            </a:endParaRPr>
          </a:p>
          <a:p>
            <a:r>
              <a:rPr lang="nn-NO" sz="1600" kern="1200" dirty="0" err="1">
                <a:solidFill>
                  <a:schemeClr val="tx1"/>
                </a:solidFill>
                <a:effectLst/>
                <a:latin typeface="+mn-lt"/>
                <a:ea typeface="+mn-ea"/>
                <a:cs typeface="+mn-cs"/>
              </a:rPr>
              <a:t>Fråkoplinga</a:t>
            </a:r>
            <a:r>
              <a:rPr lang="nn-NO" sz="1600" kern="1200" dirty="0">
                <a:solidFill>
                  <a:schemeClr val="tx1"/>
                </a:solidFill>
                <a:effectLst/>
                <a:latin typeface="+mn-lt"/>
                <a:ea typeface="+mn-ea"/>
                <a:cs typeface="+mn-cs"/>
              </a:rPr>
              <a:t> gjer også at eigarar av jordbrukseigedomar ute av drift vel å stenge gode beiteområde fordi dei ønskjer å maksimere utleigeinntekter frå jakt og jakthundtrening. </a:t>
            </a:r>
          </a:p>
          <a:p>
            <a:endParaRPr lang="nn-NO" sz="1600" kern="1200" dirty="0">
              <a:solidFill>
                <a:schemeClr val="tx1"/>
              </a:solidFill>
              <a:effectLst/>
              <a:latin typeface="+mn-lt"/>
              <a:ea typeface="+mn-ea"/>
              <a:cs typeface="+mn-cs"/>
            </a:endParaRPr>
          </a:p>
          <a:p>
            <a:r>
              <a:rPr lang="nn-NO" sz="1600" kern="1200" dirty="0" err="1">
                <a:solidFill>
                  <a:schemeClr val="tx1"/>
                </a:solidFill>
                <a:effectLst/>
                <a:latin typeface="+mn-lt"/>
                <a:ea typeface="+mn-ea"/>
                <a:cs typeface="+mn-cs"/>
              </a:rPr>
              <a:t>Fråkoplinga</a:t>
            </a:r>
            <a:r>
              <a:rPr lang="nn-NO" sz="1600" kern="1200" dirty="0">
                <a:solidFill>
                  <a:schemeClr val="tx1"/>
                </a:solidFill>
                <a:effectLst/>
                <a:latin typeface="+mn-lt"/>
                <a:ea typeface="+mn-ea"/>
                <a:cs typeface="+mn-cs"/>
              </a:rPr>
              <a:t> gjer at naboar ikkje lenger ser til utmarksgjerda, dei føretrekker heller å ringe og bruke kjeft når dyr kjem inn på innmarka. </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Poenget er at enkelte ser ikkje at dei har interesse av at </a:t>
            </a:r>
            <a:r>
              <a:rPr lang="nn-NO" sz="1600" kern="1200" dirty="0" err="1">
                <a:solidFill>
                  <a:schemeClr val="tx1"/>
                </a:solidFill>
                <a:effectLst/>
                <a:latin typeface="+mn-lt"/>
                <a:ea typeface="+mn-ea"/>
                <a:cs typeface="+mn-cs"/>
              </a:rPr>
              <a:t>beitebruken</a:t>
            </a:r>
            <a:r>
              <a:rPr lang="nn-NO" sz="1600" kern="1200" dirty="0">
                <a:solidFill>
                  <a:schemeClr val="tx1"/>
                </a:solidFill>
                <a:effectLst/>
                <a:latin typeface="+mn-lt"/>
                <a:ea typeface="+mn-ea"/>
                <a:cs typeface="+mn-cs"/>
              </a:rPr>
              <a:t> held fram.</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Ikkje sjeldan er dei sprenglærde i juss, medisin eller kanskje til og med i sosiologi og alle snakkar dei forvaltingas språk til fingerspissane, dei er omgangsvener med ordførar så vel som med rådmann og </a:t>
            </a:r>
            <a:r>
              <a:rPr lang="nn-NO" sz="1600" kern="1200" dirty="0" err="1">
                <a:solidFill>
                  <a:schemeClr val="tx1"/>
                </a:solidFill>
                <a:effectLst/>
                <a:latin typeface="+mn-lt"/>
                <a:ea typeface="+mn-ea"/>
                <a:cs typeface="+mn-cs"/>
              </a:rPr>
              <a:t>pitcher</a:t>
            </a:r>
            <a:r>
              <a:rPr lang="nn-NO" sz="1600" kern="1200" dirty="0">
                <a:solidFill>
                  <a:schemeClr val="tx1"/>
                </a:solidFill>
                <a:effectLst/>
                <a:latin typeface="+mn-lt"/>
                <a:ea typeface="+mn-ea"/>
                <a:cs typeface="+mn-cs"/>
              </a:rPr>
              <a:t> næringsutviklingsidear til frukost. </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Dei er representantar for den løfterike framtida, for reiselivet og omsetjingstala for den lokale handelsstanden. Dei er løfta fram av retorikken i stortingsmeldingane og eit hopetal av visjonære økonomiske berekningar om kor rike bygdene skal bli om dei berre startar selje sine atributtar langs vegkantane.</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Men bøndene og beitebrukarane…? Ja dei er sjølve personifiseringa av </a:t>
            </a:r>
            <a:r>
              <a:rPr lang="nn-NO" sz="1600" kern="1200" dirty="0" err="1">
                <a:solidFill>
                  <a:schemeClr val="tx1"/>
                </a:solidFill>
                <a:effectLst/>
                <a:latin typeface="+mn-lt"/>
                <a:ea typeface="+mn-ea"/>
                <a:cs typeface="+mn-cs"/>
              </a:rPr>
              <a:t>attegløyma</a:t>
            </a:r>
            <a:r>
              <a:rPr lang="nn-NO" sz="1600" kern="1200" dirty="0">
                <a:solidFill>
                  <a:schemeClr val="tx1"/>
                </a:solidFill>
                <a:effectLst/>
                <a:latin typeface="+mn-lt"/>
                <a:ea typeface="+mn-ea"/>
                <a:cs typeface="+mn-cs"/>
              </a:rPr>
              <a:t>.</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I denne røyndomen, med den aukande </a:t>
            </a:r>
            <a:r>
              <a:rPr lang="nn-NO" sz="1600" kern="1200" dirty="0" err="1">
                <a:solidFill>
                  <a:schemeClr val="tx1"/>
                </a:solidFill>
                <a:effectLst/>
                <a:latin typeface="+mn-lt"/>
                <a:ea typeface="+mn-ea"/>
                <a:cs typeface="+mn-cs"/>
              </a:rPr>
              <a:t>asymetrien</a:t>
            </a:r>
            <a:r>
              <a:rPr lang="nn-NO" sz="1600" kern="1200" dirty="0">
                <a:solidFill>
                  <a:schemeClr val="tx1"/>
                </a:solidFill>
                <a:effectLst/>
                <a:latin typeface="+mn-lt"/>
                <a:ea typeface="+mn-ea"/>
                <a:cs typeface="+mn-cs"/>
              </a:rPr>
              <a:t> mellom utmarksbrukarane sine interesser og ressursar </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 - så aukar kostnadane til det utolelege for bøndene som kvar dag må forhandle med desse aktørane for å semjast om bruk og framferd i utmarka.</a:t>
            </a:r>
          </a:p>
          <a:p>
            <a:endParaRPr lang="nn-NO" sz="1600" kern="1200" dirty="0">
              <a:solidFill>
                <a:schemeClr val="tx1"/>
              </a:solidFill>
              <a:effectLst/>
              <a:latin typeface="+mn-lt"/>
              <a:ea typeface="+mn-ea"/>
              <a:cs typeface="+mn-cs"/>
            </a:endParaRP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Poenget er at det er her me treng å sette inn ressursar no. Me treng å finne måtar å redusere desse forhandlings-kostnadane for dei som i dag har oppdaga at det «</a:t>
            </a:r>
            <a:r>
              <a:rPr lang="nn-NO" sz="1600" i="1" kern="1200" dirty="0">
                <a:solidFill>
                  <a:schemeClr val="tx1"/>
                </a:solidFill>
                <a:effectLst/>
                <a:latin typeface="+mn-lt"/>
                <a:ea typeface="+mn-ea"/>
                <a:cs typeface="+mn-cs"/>
              </a:rPr>
              <a:t>brått vart ei ulukke å bu på ein vakker stad</a:t>
            </a:r>
            <a:r>
              <a:rPr lang="nn-NO" sz="1600" kern="1200" dirty="0">
                <a:solidFill>
                  <a:schemeClr val="tx1"/>
                </a:solidFill>
                <a:effectLst/>
                <a:latin typeface="+mn-lt"/>
                <a:ea typeface="+mn-ea"/>
                <a:cs typeface="+mn-cs"/>
              </a:rPr>
              <a:t>», som ein av mine informantar formulerte det.</a:t>
            </a:r>
          </a:p>
          <a:p>
            <a:endParaRPr lang="nn-NO" sz="1600" dirty="0"/>
          </a:p>
          <a:p>
            <a:r>
              <a:rPr lang="nn-NO" sz="1600" kern="1200" dirty="0">
                <a:solidFill>
                  <a:schemeClr val="tx1"/>
                </a:solidFill>
                <a:effectLst/>
                <a:latin typeface="+mn-lt"/>
                <a:ea typeface="+mn-ea"/>
                <a:cs typeface="+mn-cs"/>
              </a:rPr>
              <a:t>Me treng å hjelpe til å lette børa for alle dei beitebrukarane som i dag opplever å bli overkøyrd av større og sterkare aktørar som krev sine rettar i utmarka utan å </a:t>
            </a:r>
            <a:r>
              <a:rPr lang="nn-NO" sz="1600" kern="1200" dirty="0" err="1">
                <a:solidFill>
                  <a:schemeClr val="tx1"/>
                </a:solidFill>
                <a:effectLst/>
                <a:latin typeface="+mn-lt"/>
                <a:ea typeface="+mn-ea"/>
                <a:cs typeface="+mn-cs"/>
              </a:rPr>
              <a:t>annerkjenne</a:t>
            </a:r>
            <a:r>
              <a:rPr lang="nn-NO" sz="1600" kern="1200" dirty="0">
                <a:solidFill>
                  <a:schemeClr val="tx1"/>
                </a:solidFill>
                <a:effectLst/>
                <a:latin typeface="+mn-lt"/>
                <a:ea typeface="+mn-ea"/>
                <a:cs typeface="+mn-cs"/>
              </a:rPr>
              <a:t> rettane åt dei som alt er der.</a:t>
            </a:r>
          </a:p>
          <a:p>
            <a:endParaRPr lang="nn-NO" sz="1600" dirty="0"/>
          </a:p>
          <a:p>
            <a:r>
              <a:rPr lang="nn-NO" sz="1600" kern="1200" dirty="0">
                <a:solidFill>
                  <a:schemeClr val="tx1"/>
                </a:solidFill>
                <a:effectLst/>
                <a:latin typeface="+mn-lt"/>
                <a:ea typeface="+mn-ea"/>
                <a:cs typeface="+mn-cs"/>
              </a:rPr>
              <a:t>Her tenkjer eg at me alle har eit ansvar, forskarane like som forvaltarane, landbruksorganisasjonane like som frilufts-organisasjonane. Og ansvaret ligg på alle nivå; nasjonalt så vel som regionalt og lokalt. </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Skal eg gi råd for korleis me skal løyse denne floka så vil eg starte med eit råd til beitebrukarane.</a:t>
            </a:r>
          </a:p>
          <a:p>
            <a:endParaRPr lang="nn-NO" sz="1600" dirty="0"/>
          </a:p>
          <a:p>
            <a:r>
              <a:rPr lang="nn-NO" sz="1600" kern="1200" dirty="0">
                <a:solidFill>
                  <a:schemeClr val="tx1"/>
                </a:solidFill>
                <a:effectLst/>
                <a:latin typeface="+mn-lt"/>
                <a:ea typeface="+mn-ea"/>
                <a:cs typeface="+mn-cs"/>
              </a:rPr>
              <a:t>Det rådet er ei omskriving av ei etter kvart så velkjend frase frå Martin </a:t>
            </a:r>
            <a:r>
              <a:rPr lang="nn-NO" sz="1600" kern="1200" dirty="0" err="1">
                <a:solidFill>
                  <a:schemeClr val="tx1"/>
                </a:solidFill>
                <a:effectLst/>
                <a:latin typeface="+mn-lt"/>
                <a:ea typeface="+mn-ea"/>
                <a:cs typeface="+mn-cs"/>
              </a:rPr>
              <a:t>Koldberg</a:t>
            </a:r>
            <a:r>
              <a:rPr lang="nn-NO" sz="1600" kern="1200" dirty="0">
                <a:solidFill>
                  <a:schemeClr val="tx1"/>
                </a:solidFill>
                <a:effectLst/>
                <a:latin typeface="+mn-lt"/>
                <a:ea typeface="+mn-ea"/>
                <a:cs typeface="+mn-cs"/>
              </a:rPr>
              <a:t>.</a:t>
            </a:r>
          </a:p>
          <a:p>
            <a:endParaRPr lang="nn-NO" sz="1600" dirty="0"/>
          </a:p>
          <a:p>
            <a:endParaRPr lang="nn-NO" sz="1600" kern="1200" dirty="0">
              <a:solidFill>
                <a:schemeClr val="tx1"/>
              </a:solidFill>
              <a:effectLst/>
              <a:latin typeface="+mn-lt"/>
              <a:ea typeface="+mn-ea"/>
              <a:cs typeface="+mn-cs"/>
            </a:endParaRPr>
          </a:p>
          <a:p>
            <a:endParaRPr lang="nn-NO" sz="1600" kern="1200" dirty="0">
              <a:solidFill>
                <a:schemeClr val="tx1"/>
              </a:solidFill>
              <a:effectLst/>
              <a:latin typeface="+mn-lt"/>
              <a:ea typeface="+mn-ea"/>
              <a:cs typeface="+mn-cs"/>
            </a:endParaRPr>
          </a:p>
          <a:p>
            <a:endParaRPr lang="nn-NO" sz="1600" dirty="0"/>
          </a:p>
          <a:p>
            <a:endParaRPr lang="nn-NO"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872227B-DBAD-436B-8770-E79041A992A8}" type="slidenum">
              <a:rPr lang="en-GB" smtClean="0"/>
              <a:t>20</a:t>
            </a:fld>
            <a:endParaRPr lang="en-GB"/>
          </a:p>
        </p:txBody>
      </p:sp>
    </p:spTree>
    <p:extLst>
      <p:ext uri="{BB962C8B-B14F-4D97-AF65-F5344CB8AC3E}">
        <p14:creationId xmlns:p14="http://schemas.microsoft.com/office/powerpoint/2010/main" val="289610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600" noProof="0" dirty="0"/>
              <a:t>organisering, organisering, organisering</a:t>
            </a:r>
          </a:p>
          <a:p>
            <a:endParaRPr lang="nn-NO" sz="1600" noProof="0" dirty="0"/>
          </a:p>
          <a:p>
            <a:r>
              <a:rPr lang="nn-NO" sz="1600" noProof="0" dirty="0"/>
              <a:t>Nett det har neppe vore viktigare nokon gong enn kva det er i desse dagar, altfor mange beitelag er sovande lag. Derfor vil eg på det sterkaste råde beitebrukarane om å bruke beitelaget også som eit sosialt så vel som eit fagpolitisk organ.</a:t>
            </a:r>
          </a:p>
          <a:p>
            <a:endParaRPr lang="nn-NO" sz="1600" noProof="0" dirty="0"/>
          </a:p>
          <a:p>
            <a:r>
              <a:rPr lang="nn-NO" sz="1600" noProof="0" dirty="0"/>
              <a:t>Finn på eitt eller anna</a:t>
            </a:r>
          </a:p>
          <a:p>
            <a:endParaRPr lang="nn-NO" sz="1600" noProof="0" dirty="0"/>
          </a:p>
          <a:p>
            <a:r>
              <a:rPr lang="nn-NO" sz="1600" noProof="0" dirty="0"/>
              <a:t>Ta f.eks. tilbake eit lam etter slakting, karv det oppi ei gryte med kål og pepar og inviter bygda – naboar og venar – til fest. Kanskje finst det ein lokal ungdom der som har kasta seg på denne nymotens ølbryggartrenden også, la vedkomande få stå for skjenken. Inviter gjerne ein forskar eller ein annan slik pratmakar og lat dei få fortelje om biologisk mangfald eller noko av alt det andre gode </a:t>
            </a:r>
            <a:r>
              <a:rPr lang="nn-NO" sz="1600" noProof="0" dirty="0" err="1"/>
              <a:t>beitebruken</a:t>
            </a:r>
            <a:r>
              <a:rPr lang="nn-NO" sz="1600" noProof="0" dirty="0"/>
              <a:t> bidreg med (men gi ikkje forskaren meir enn maks 15 minutt, det skal fyrst og fremst vere fest og ikkje møte).</a:t>
            </a:r>
          </a:p>
          <a:p>
            <a:endParaRPr lang="nn-NO" sz="1600" noProof="0" dirty="0"/>
          </a:p>
          <a:p>
            <a:r>
              <a:rPr lang="nn-NO" sz="1600" noProof="0" dirty="0"/>
              <a:t>Poenget er knyt band. Den verdskjende sosiologen Mark </a:t>
            </a:r>
            <a:r>
              <a:rPr lang="nn-NO" sz="1600" noProof="0" dirty="0" err="1"/>
              <a:t>Granovetter</a:t>
            </a:r>
            <a:r>
              <a:rPr lang="nn-NO" sz="1600" noProof="0" dirty="0"/>
              <a:t> har vel nettopp lært oss at me aldri skal undervurdere styrken i svake band.   </a:t>
            </a:r>
          </a:p>
        </p:txBody>
      </p:sp>
      <p:sp>
        <p:nvSpPr>
          <p:cNvPr id="4" name="Slide Number Placeholder 3"/>
          <p:cNvSpPr>
            <a:spLocks noGrp="1"/>
          </p:cNvSpPr>
          <p:nvPr>
            <p:ph type="sldNum" sz="quarter" idx="5"/>
          </p:nvPr>
        </p:nvSpPr>
        <p:spPr/>
        <p:txBody>
          <a:bodyPr/>
          <a:lstStyle/>
          <a:p>
            <a:fld id="{A872227B-DBAD-436B-8770-E79041A992A8}" type="slidenum">
              <a:rPr lang="en-GB" smtClean="0"/>
              <a:t>21</a:t>
            </a:fld>
            <a:endParaRPr lang="en-GB"/>
          </a:p>
        </p:txBody>
      </p:sp>
    </p:spTree>
    <p:extLst>
      <p:ext uri="{BB962C8B-B14F-4D97-AF65-F5344CB8AC3E}">
        <p14:creationId xmlns:p14="http://schemas.microsoft.com/office/powerpoint/2010/main" val="1742150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8CB2DC36-866C-F84C-A287-EDE77326E17A}" type="slidenum">
              <a:rPr lang="nn-NO" smtClean="0"/>
              <a:t>22</a:t>
            </a:fld>
            <a:endParaRPr lang="nn-NO"/>
          </a:p>
        </p:txBody>
      </p:sp>
    </p:spTree>
    <p:extLst>
      <p:ext uri="{BB962C8B-B14F-4D97-AF65-F5344CB8AC3E}">
        <p14:creationId xmlns:p14="http://schemas.microsoft.com/office/powerpoint/2010/main" val="250762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baseline="0" dirty="0"/>
              <a:t>lokalsamfunnet som</a:t>
            </a:r>
          </a:p>
          <a:p>
            <a:endParaRPr lang="nn-NO" sz="1600" baseline="0" dirty="0"/>
          </a:p>
          <a:p>
            <a:r>
              <a:rPr lang="nn-NO" sz="1600" baseline="0" dirty="0"/>
              <a:t>* - brukarar og forvaltarar av utmarkas «lunnende», som dei heiter i fjellova. </a:t>
            </a:r>
          </a:p>
          <a:p>
            <a:endParaRPr lang="nn-NO" sz="1600" baseline="0" dirty="0"/>
          </a:p>
          <a:p>
            <a:r>
              <a:rPr lang="nn-NO" sz="1600" baseline="0" dirty="0"/>
              <a:t>Slik var det, slik var det på Flø …. Og slik var det i dei aller fleste lokalsamfunna kring om i landet, heilt opp til mi tid.</a:t>
            </a:r>
          </a:p>
          <a:p>
            <a:endParaRPr lang="nn-NO" sz="1600" baseline="0" dirty="0"/>
          </a:p>
          <a:p>
            <a:r>
              <a:rPr lang="nn-NO" sz="1600" baseline="0" dirty="0"/>
              <a:t>Det var stort sett slik det hadde vore i fleire tusen år – så lenge me har hatt landbruk i dette landet – </a:t>
            </a:r>
          </a:p>
          <a:p>
            <a:endParaRPr lang="nn-NO" sz="1600" baseline="0" dirty="0"/>
          </a:p>
          <a:p>
            <a:r>
              <a:rPr lang="nn-NO" sz="1600" baseline="0" dirty="0"/>
              <a:t>* - utmarka var ein utvida del av gardsbruka, </a:t>
            </a:r>
          </a:p>
          <a:p>
            <a:endParaRPr lang="nn-NO" sz="1600" baseline="0" dirty="0"/>
          </a:p>
          <a:p>
            <a:r>
              <a:rPr lang="nn-NO" sz="1600" baseline="0" dirty="0"/>
              <a:t>* - den var ei forlenging av innmarka. </a:t>
            </a:r>
          </a:p>
          <a:p>
            <a:endParaRPr lang="nn-NO" sz="1600" baseline="0" dirty="0"/>
          </a:p>
          <a:p>
            <a:r>
              <a:rPr lang="nn-NO" sz="1600" baseline="0" dirty="0"/>
              <a:t>* - Og den var fyrst og fremst mark og ikkje fjell. For fjellet… kven hadde då der noko å gjere?</a:t>
            </a:r>
          </a:p>
          <a:p>
            <a:endParaRPr lang="nn-NO" sz="1600" baseline="0" dirty="0"/>
          </a:p>
          <a:p>
            <a:r>
              <a:rPr lang="nn-NO" sz="1600" baseline="0" dirty="0"/>
              <a:t>* - Utmarka var grendenes gratis fellesressurs. </a:t>
            </a:r>
          </a:p>
          <a:p>
            <a:endParaRPr lang="nn-NO" sz="1600" baseline="0" dirty="0"/>
          </a:p>
          <a:p>
            <a:r>
              <a:rPr lang="nn-NO" sz="1600" baseline="0" dirty="0"/>
              <a:t>* - Og folk samarbeida, det beste dei kunne, om bruken og forvaltinga av den. </a:t>
            </a:r>
          </a:p>
          <a:p>
            <a:endParaRPr lang="nn-NO" sz="1600" baseline="0" dirty="0"/>
          </a:p>
          <a:p>
            <a:r>
              <a:rPr lang="nn-NO" sz="1600" baseline="0" dirty="0"/>
              <a:t>Kring om i heile landet </a:t>
            </a:r>
          </a:p>
          <a:p>
            <a:endParaRPr lang="nn-NO" sz="1600" baseline="0" dirty="0"/>
          </a:p>
          <a:p>
            <a:r>
              <a:rPr lang="nn-NO" sz="1600" baseline="0" dirty="0"/>
              <a:t>* - laga sambygdingar reglar og etablerte normer for organisering, bruk og samarbeid sambygdingar imellom. </a:t>
            </a:r>
          </a:p>
          <a:p>
            <a:endParaRPr lang="nn-NO" sz="1600" baseline="0" dirty="0"/>
          </a:p>
          <a:p>
            <a:endParaRPr lang="nn-NO" sz="1600" baseline="0" dirty="0"/>
          </a:p>
          <a:p>
            <a:endParaRPr lang="en-GB" sz="1600" dirty="0"/>
          </a:p>
        </p:txBody>
      </p:sp>
      <p:sp>
        <p:nvSpPr>
          <p:cNvPr id="4" name="Plassholder for lysbildenummer 3"/>
          <p:cNvSpPr>
            <a:spLocks noGrp="1"/>
          </p:cNvSpPr>
          <p:nvPr>
            <p:ph type="sldNum" sz="quarter" idx="5"/>
          </p:nvPr>
        </p:nvSpPr>
        <p:spPr/>
        <p:txBody>
          <a:bodyPr/>
          <a:lstStyle/>
          <a:p>
            <a:fld id="{C9BD9C12-59D9-4E5A-8E5C-E87A27B80EBD}" type="slidenum">
              <a:rPr lang="en-GB" smtClean="0"/>
              <a:t>3</a:t>
            </a:fld>
            <a:endParaRPr lang="en-GB"/>
          </a:p>
        </p:txBody>
      </p:sp>
    </p:spTree>
    <p:extLst>
      <p:ext uri="{BB962C8B-B14F-4D97-AF65-F5344CB8AC3E}">
        <p14:creationId xmlns:p14="http://schemas.microsoft.com/office/powerpoint/2010/main" val="273224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dirty="0"/>
              <a:t>Samstundes ser me også at utmarka har spelt ei viktig rolle i utforminga</a:t>
            </a:r>
            <a:r>
              <a:rPr lang="nn-NO" sz="1600" baseline="0" dirty="0"/>
              <a:t> av kven me er og kven me meiner å vere. </a:t>
            </a:r>
          </a:p>
          <a:p>
            <a:endParaRPr lang="nn-NO" sz="1600" baseline="0" dirty="0"/>
          </a:p>
          <a:p>
            <a:r>
              <a:rPr lang="nn-NO" sz="1600" baseline="0" dirty="0"/>
              <a:t>Då me nordmenn skulle finne oss sjølv, etter at både danskar og svenskar hadde herja med oss ei tid, vart utmarka viktig.</a:t>
            </a:r>
          </a:p>
          <a:p>
            <a:endParaRPr lang="nn-NO" sz="1600" baseline="0" dirty="0"/>
          </a:p>
          <a:p>
            <a:endParaRPr lang="en-GB" sz="1600" dirty="0"/>
          </a:p>
        </p:txBody>
      </p:sp>
      <p:sp>
        <p:nvSpPr>
          <p:cNvPr id="4" name="Plassholder for lysbildenummer 3"/>
          <p:cNvSpPr>
            <a:spLocks noGrp="1"/>
          </p:cNvSpPr>
          <p:nvPr>
            <p:ph type="sldNum" sz="quarter" idx="5"/>
          </p:nvPr>
        </p:nvSpPr>
        <p:spPr/>
        <p:txBody>
          <a:bodyPr/>
          <a:lstStyle/>
          <a:p>
            <a:fld id="{C9BD9C12-59D9-4E5A-8E5C-E87A27B80EBD}" type="slidenum">
              <a:rPr lang="en-GB" smtClean="0"/>
              <a:t>4</a:t>
            </a:fld>
            <a:endParaRPr lang="en-GB"/>
          </a:p>
        </p:txBody>
      </p:sp>
    </p:spTree>
    <p:extLst>
      <p:ext uri="{BB962C8B-B14F-4D97-AF65-F5344CB8AC3E}">
        <p14:creationId xmlns:p14="http://schemas.microsoft.com/office/powerpoint/2010/main" val="27515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baseline="0" dirty="0"/>
              <a:t>Utmarka og fjellandbruket vart viktige symbol i bygginga av norskdomen. Då gjekk dei så langt dei orka, ut av Christiania på leit etter det norske. Dei mala og dikta om det dei såg og skapte ideen om den staute nordmannen sterkt prega av naturens brutalitet og estetikk.</a:t>
            </a:r>
          </a:p>
          <a:p>
            <a:endParaRPr lang="nn-NO" sz="1600" baseline="0" dirty="0"/>
          </a:p>
          <a:p>
            <a:r>
              <a:rPr lang="nn-NO" sz="1600" baseline="0" dirty="0"/>
              <a:t>* - Nordmannen fanst der mellom bakkar og berg, </a:t>
            </a:r>
          </a:p>
          <a:p>
            <a:endParaRPr lang="nn-NO" sz="1600" baseline="0" dirty="0"/>
          </a:p>
          <a:p>
            <a:r>
              <a:rPr lang="nn-NO" sz="1600" baseline="0" dirty="0"/>
              <a:t>* - han var om lag like </a:t>
            </a:r>
            <a:r>
              <a:rPr lang="nn-NO" sz="1600" baseline="0" dirty="0" err="1"/>
              <a:t>furet</a:t>
            </a:r>
            <a:r>
              <a:rPr lang="nn-NO" sz="1600" baseline="0" dirty="0"/>
              <a:t> og </a:t>
            </a:r>
            <a:r>
              <a:rPr lang="nn-NO" sz="1600" baseline="0" dirty="0" err="1"/>
              <a:t>værbitt</a:t>
            </a:r>
            <a:r>
              <a:rPr lang="nn-NO" sz="1600" baseline="0" dirty="0"/>
              <a:t> som landet og </a:t>
            </a:r>
          </a:p>
          <a:p>
            <a:endParaRPr lang="nn-NO" sz="1600" baseline="0" dirty="0"/>
          </a:p>
          <a:p>
            <a:r>
              <a:rPr lang="nn-NO" sz="1600" baseline="0" dirty="0"/>
              <a:t>* - han drøymde seg attende til fjella og dalane han mintest frå ungdomen.</a:t>
            </a:r>
          </a:p>
          <a:p>
            <a:endParaRPr lang="nn-NO" sz="1600" baseline="0" dirty="0"/>
          </a:p>
          <a:p>
            <a:r>
              <a:rPr lang="nn-NO" sz="1600" baseline="0" dirty="0"/>
              <a:t>I utlandet Tyskland vart norske kunstnarar lagt merke til.</a:t>
            </a:r>
          </a:p>
        </p:txBody>
      </p:sp>
      <p:sp>
        <p:nvSpPr>
          <p:cNvPr id="4" name="Plassholder for lysbildenummer 3"/>
          <p:cNvSpPr>
            <a:spLocks noGrp="1"/>
          </p:cNvSpPr>
          <p:nvPr>
            <p:ph type="sldNum" sz="quarter" idx="5"/>
          </p:nvPr>
        </p:nvSpPr>
        <p:spPr/>
        <p:txBody>
          <a:bodyPr/>
          <a:lstStyle/>
          <a:p>
            <a:fld id="{C9BD9C12-59D9-4E5A-8E5C-E87A27B80EBD}" type="slidenum">
              <a:rPr lang="en-GB" smtClean="0"/>
              <a:t>5</a:t>
            </a:fld>
            <a:endParaRPr lang="en-GB"/>
          </a:p>
        </p:txBody>
      </p:sp>
    </p:spTree>
    <p:extLst>
      <p:ext uri="{BB962C8B-B14F-4D97-AF65-F5344CB8AC3E}">
        <p14:creationId xmlns:p14="http://schemas.microsoft.com/office/powerpoint/2010/main" val="3219393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baseline="0" dirty="0"/>
              <a:t>Deira nasjonalromantiske skildringar fortalte om noko dei meinte å ha mista på kontinentet. Og landet vaks fram som noko unikt i europeisk forstand.</a:t>
            </a:r>
          </a:p>
          <a:p>
            <a:endParaRPr lang="nn-NO" sz="1600" baseline="0" dirty="0"/>
          </a:p>
          <a:p>
            <a:r>
              <a:rPr lang="nn-NO" sz="1600" baseline="0" dirty="0"/>
              <a:t>Her oppe var folk enno jorda, dei levde tett på og i naturen. Me var mesta som naturmenneskjer å rekne, sett frå kontinentet.</a:t>
            </a:r>
          </a:p>
          <a:p>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sz="1600" baseline="0" dirty="0"/>
              <a:t>Og me trudde på det sjølve òg. Me trudde at naturen gjorde oss godt, for ikkje å seie gode. </a:t>
            </a:r>
            <a:endParaRPr lang="nn-NO" sz="1600" dirty="0"/>
          </a:p>
          <a:p>
            <a:endParaRPr lang="en-GB" sz="1600" dirty="0"/>
          </a:p>
        </p:txBody>
      </p:sp>
      <p:sp>
        <p:nvSpPr>
          <p:cNvPr id="4" name="Plassholder for lysbildenummer 3"/>
          <p:cNvSpPr>
            <a:spLocks noGrp="1"/>
          </p:cNvSpPr>
          <p:nvPr>
            <p:ph type="sldNum" sz="quarter" idx="5"/>
          </p:nvPr>
        </p:nvSpPr>
        <p:spPr/>
        <p:txBody>
          <a:bodyPr/>
          <a:lstStyle/>
          <a:p>
            <a:fld id="{C9BD9C12-59D9-4E5A-8E5C-E87A27B80EBD}" type="slidenum">
              <a:rPr lang="en-GB" smtClean="0"/>
              <a:t>6</a:t>
            </a:fld>
            <a:endParaRPr lang="en-GB"/>
          </a:p>
        </p:txBody>
      </p:sp>
    </p:spTree>
    <p:extLst>
      <p:ext uri="{BB962C8B-B14F-4D97-AF65-F5344CB8AC3E}">
        <p14:creationId xmlns:p14="http://schemas.microsoft.com/office/powerpoint/2010/main" val="2976504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dirty="0"/>
              <a:t>Men med moderniteten kom vegane, </a:t>
            </a:r>
            <a:r>
              <a:rPr lang="nn-NO" sz="1600" baseline="0" dirty="0"/>
              <a:t>bilane</a:t>
            </a:r>
            <a:r>
              <a:rPr lang="nn-NO" sz="1600" dirty="0"/>
              <a:t> og fritida til Noreg</a:t>
            </a:r>
          </a:p>
          <a:p>
            <a:endParaRPr lang="nn-NO" dirty="0"/>
          </a:p>
          <a:p>
            <a:endParaRPr lang="nn-NO" dirty="0"/>
          </a:p>
        </p:txBody>
      </p:sp>
      <p:sp>
        <p:nvSpPr>
          <p:cNvPr id="4" name="Plassholder for lysbildenummer 3"/>
          <p:cNvSpPr>
            <a:spLocks noGrp="1"/>
          </p:cNvSpPr>
          <p:nvPr>
            <p:ph type="sldNum" sz="quarter" idx="10"/>
          </p:nvPr>
        </p:nvSpPr>
        <p:spPr/>
        <p:txBody>
          <a:bodyPr/>
          <a:lstStyle/>
          <a:p>
            <a:fld id="{8CB2DC36-866C-F84C-A287-EDE77326E17A}" type="slidenum">
              <a:rPr lang="nn-NO" smtClean="0"/>
              <a:t>7</a:t>
            </a:fld>
            <a:endParaRPr lang="nn-NO"/>
          </a:p>
        </p:txBody>
      </p:sp>
    </p:spTree>
    <p:extLst>
      <p:ext uri="{BB962C8B-B14F-4D97-AF65-F5344CB8AC3E}">
        <p14:creationId xmlns:p14="http://schemas.microsoft.com/office/powerpoint/2010/main" val="3540415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600" dirty="0"/>
              <a:t>Fleire av våre tidlegare </a:t>
            </a:r>
            <a:r>
              <a:rPr lang="nn-NO" sz="1600" dirty="0" err="1"/>
              <a:t>agrare</a:t>
            </a:r>
            <a:r>
              <a:rPr lang="nn-NO" sz="1600" dirty="0"/>
              <a:t> grender fekk industri, den festa seg under fossane og ved elvefara som ga dei grunnressursen</a:t>
            </a:r>
            <a:r>
              <a:rPr lang="nn-NO" sz="1600" baseline="0" dirty="0"/>
              <a:t> dei trong.</a:t>
            </a:r>
            <a:endParaRPr lang="nn-NO" sz="1600" dirty="0"/>
          </a:p>
          <a:p>
            <a:endParaRPr lang="nn-NO" sz="1600" dirty="0"/>
          </a:p>
          <a:p>
            <a:r>
              <a:rPr lang="nn-NO" sz="1600" kern="1200" dirty="0">
                <a:solidFill>
                  <a:schemeClr val="tx1"/>
                </a:solidFill>
                <a:effectLst/>
              </a:rPr>
              <a:t>Vasskrafta og den vassborne råvara danna grunnlaget for ein industrivekst me lenge ikkje viste omfanget av.</a:t>
            </a:r>
          </a:p>
          <a:p>
            <a:r>
              <a:rPr lang="nn-NO" sz="1600" kern="1200" dirty="0">
                <a:solidFill>
                  <a:schemeClr val="tx1"/>
                </a:solidFill>
                <a:effectLst/>
              </a:rPr>
              <a:t> </a:t>
            </a:r>
          </a:p>
          <a:p>
            <a:r>
              <a:rPr lang="nn-NO" sz="1600" kern="1200" dirty="0">
                <a:solidFill>
                  <a:schemeClr val="tx1"/>
                </a:solidFill>
                <a:effectLst/>
              </a:rPr>
              <a:t>Bygdefolket kunne no sparke av seg støvlane og ta på seg dongerikjeldressane og stille seg ved sagene og ved smelteomnane til faste tider. </a:t>
            </a:r>
          </a:p>
          <a:p>
            <a:r>
              <a:rPr lang="nn-NO" sz="1600" kern="1200" dirty="0">
                <a:solidFill>
                  <a:schemeClr val="tx1"/>
                </a:solidFill>
                <a:effectLst/>
              </a:rPr>
              <a:t> </a:t>
            </a:r>
          </a:p>
        </p:txBody>
      </p:sp>
      <p:sp>
        <p:nvSpPr>
          <p:cNvPr id="4" name="Plassholder for lysbildenummer 3"/>
          <p:cNvSpPr>
            <a:spLocks noGrp="1"/>
          </p:cNvSpPr>
          <p:nvPr>
            <p:ph type="sldNum" sz="quarter" idx="10"/>
          </p:nvPr>
        </p:nvSpPr>
        <p:spPr/>
        <p:txBody>
          <a:bodyPr/>
          <a:lstStyle/>
          <a:p>
            <a:fld id="{8CB2DC36-866C-F84C-A287-EDE77326E17A}" type="slidenum">
              <a:rPr lang="nn-NO" smtClean="0"/>
              <a:t>8</a:t>
            </a:fld>
            <a:endParaRPr lang="nn-NO" dirty="0"/>
          </a:p>
        </p:txBody>
      </p:sp>
    </p:spTree>
    <p:extLst>
      <p:ext uri="{BB962C8B-B14F-4D97-AF65-F5344CB8AC3E}">
        <p14:creationId xmlns:p14="http://schemas.microsoft.com/office/powerpoint/2010/main" val="205617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57200" y="1241425"/>
            <a:ext cx="5116513" cy="2878138"/>
          </a:xfrm>
        </p:spPr>
      </p:sp>
      <p:sp>
        <p:nvSpPr>
          <p:cNvPr id="3" name="Plassholder for notater 2"/>
          <p:cNvSpPr>
            <a:spLocks noGrp="1"/>
          </p:cNvSpPr>
          <p:nvPr>
            <p:ph type="body" idx="1"/>
          </p:nvPr>
        </p:nvSpPr>
        <p:spPr>
          <a:xfrm>
            <a:off x="679768" y="4284098"/>
            <a:ext cx="5438140" cy="4403099"/>
          </a:xfrm>
        </p:spPr>
        <p:txBody>
          <a:bodyPr/>
          <a:lstStyle/>
          <a:p>
            <a:r>
              <a:rPr lang="nn-NO" sz="1600" kern="1200" dirty="0">
                <a:solidFill>
                  <a:schemeClr val="tx1"/>
                </a:solidFill>
                <a:effectLst/>
                <a:latin typeface="+mn-lt"/>
                <a:ea typeface="+mn-ea"/>
                <a:cs typeface="+mn-cs"/>
              </a:rPr>
              <a:t>Med Industrialiseringa tok landet steget inn i moderniteten.</a:t>
            </a:r>
          </a:p>
          <a:p>
            <a:endParaRPr lang="nn-NO" sz="1600" kern="1200" dirty="0">
              <a:solidFill>
                <a:schemeClr val="tx1"/>
              </a:solidFill>
              <a:effectLst/>
              <a:latin typeface="+mn-lt"/>
              <a:ea typeface="+mn-ea"/>
              <a:cs typeface="+mn-cs"/>
            </a:endParaRPr>
          </a:p>
          <a:p>
            <a:r>
              <a:rPr lang="nn-NO" sz="1600" kern="1200" dirty="0">
                <a:solidFill>
                  <a:schemeClr val="tx1"/>
                </a:solidFill>
                <a:effectLst/>
                <a:latin typeface="+mn-lt"/>
                <a:ea typeface="+mn-ea"/>
                <a:cs typeface="+mn-cs"/>
              </a:rPr>
              <a:t>Folk flest fekk fleire timar i døgnet som dei kunne fylle med andre aktivitetar. </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Aktivitetar som før einast var </a:t>
            </a:r>
            <a:r>
              <a:rPr lang="nn-NO" sz="1600" kern="1200" dirty="0" err="1">
                <a:solidFill>
                  <a:schemeClr val="tx1"/>
                </a:solidFill>
                <a:effectLst/>
                <a:latin typeface="+mn-lt"/>
                <a:ea typeface="+mn-ea"/>
                <a:cs typeface="+mn-cs"/>
              </a:rPr>
              <a:t>forbeholdt</a:t>
            </a:r>
            <a:r>
              <a:rPr lang="nn-NO" sz="1600" kern="1200" dirty="0">
                <a:solidFill>
                  <a:schemeClr val="tx1"/>
                </a:solidFill>
                <a:effectLst/>
                <a:latin typeface="+mn-lt"/>
                <a:ea typeface="+mn-ea"/>
                <a:cs typeface="+mn-cs"/>
              </a:rPr>
              <a:t> adel og fritenkjarar på kunstnarstipend, vart gradvis folkeaktivitetar. </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Sentrale </a:t>
            </a:r>
            <a:r>
              <a:rPr lang="nn-NO" sz="1600" kern="1200" dirty="0" err="1">
                <a:solidFill>
                  <a:schemeClr val="tx1"/>
                </a:solidFill>
                <a:effectLst/>
                <a:latin typeface="+mn-lt"/>
                <a:ea typeface="+mn-ea"/>
                <a:cs typeface="+mn-cs"/>
              </a:rPr>
              <a:t>arbeiderpartiprofilar</a:t>
            </a:r>
            <a:r>
              <a:rPr lang="nn-NO" sz="1600" kern="1200" dirty="0">
                <a:solidFill>
                  <a:schemeClr val="tx1"/>
                </a:solidFill>
                <a:effectLst/>
                <a:latin typeface="+mn-lt"/>
                <a:ea typeface="+mn-ea"/>
                <a:cs typeface="+mn-cs"/>
              </a:rPr>
              <a:t> gjorde det til ein dyd å gå i fotspora åt kultureliten, som hadde mala og dikta so levande under nasjonsbygginga. </a:t>
            </a:r>
          </a:p>
          <a:p>
            <a:r>
              <a:rPr lang="nn-NO" sz="1600" kern="1200" dirty="0">
                <a:solidFill>
                  <a:schemeClr val="tx1"/>
                </a:solidFill>
                <a:effectLst/>
                <a:latin typeface="+mn-lt"/>
                <a:ea typeface="+mn-ea"/>
                <a:cs typeface="+mn-cs"/>
              </a:rPr>
              <a:t>  </a:t>
            </a:r>
          </a:p>
          <a:p>
            <a:r>
              <a:rPr lang="nn-NO" sz="1600" kern="1200" dirty="0">
                <a:solidFill>
                  <a:schemeClr val="tx1"/>
                </a:solidFill>
                <a:effectLst/>
                <a:latin typeface="+mn-lt"/>
                <a:ea typeface="+mn-ea"/>
                <a:cs typeface="+mn-cs"/>
              </a:rPr>
              <a:t>Funksjonærane, dei med dei høgste lønningane og dei best tilpassa liva, fekk etter kvart også ei jamt større interesse for å finne sin eigen stad. </a:t>
            </a:r>
          </a:p>
          <a:p>
            <a:endParaRPr lang="nn-NO" sz="1600" dirty="0"/>
          </a:p>
          <a:p>
            <a:endParaRPr lang="en-GB" sz="1600" dirty="0"/>
          </a:p>
        </p:txBody>
      </p:sp>
      <p:sp>
        <p:nvSpPr>
          <p:cNvPr id="4" name="Plassholder for lysbildenummer 3"/>
          <p:cNvSpPr>
            <a:spLocks noGrp="1"/>
          </p:cNvSpPr>
          <p:nvPr>
            <p:ph type="sldNum" sz="quarter" idx="5"/>
          </p:nvPr>
        </p:nvSpPr>
        <p:spPr/>
        <p:txBody>
          <a:bodyPr/>
          <a:lstStyle/>
          <a:p>
            <a:fld id="{C9BD9C12-59D9-4E5A-8E5C-E87A27B80EBD}" type="slidenum">
              <a:rPr lang="en-GB" smtClean="0"/>
              <a:t>9</a:t>
            </a:fld>
            <a:endParaRPr lang="en-GB"/>
          </a:p>
        </p:txBody>
      </p:sp>
    </p:spTree>
    <p:extLst>
      <p:ext uri="{BB962C8B-B14F-4D97-AF65-F5344CB8AC3E}">
        <p14:creationId xmlns:p14="http://schemas.microsoft.com/office/powerpoint/2010/main" val="1377002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F6EBE8-AB67-45ED-9A92-B970A1FA917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GB"/>
          </a:p>
        </p:txBody>
      </p:sp>
      <p:sp>
        <p:nvSpPr>
          <p:cNvPr id="3" name="Undertittel 2">
            <a:extLst>
              <a:ext uri="{FF2B5EF4-FFF2-40B4-BE49-F238E27FC236}">
                <a16:creationId xmlns:a16="http://schemas.microsoft.com/office/drawing/2014/main" id="{CD17FC11-8763-44D7-A4B6-DDBC8D9E22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
        <p:nvSpPr>
          <p:cNvPr id="4" name="Plassholder for dato 3">
            <a:extLst>
              <a:ext uri="{FF2B5EF4-FFF2-40B4-BE49-F238E27FC236}">
                <a16:creationId xmlns:a16="http://schemas.microsoft.com/office/drawing/2014/main" id="{0A9A8A61-984F-4DDB-B28D-61F695B3C067}"/>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5" name="Plassholder for bunntekst 4">
            <a:extLst>
              <a:ext uri="{FF2B5EF4-FFF2-40B4-BE49-F238E27FC236}">
                <a16:creationId xmlns:a16="http://schemas.microsoft.com/office/drawing/2014/main" id="{744BF63A-D852-4CB7-8CE4-344EA3414C42}"/>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2773251B-010C-41D1-BEF6-5E511918986A}"/>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40162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911160-78B8-42F2-9A76-843757CDE12A}"/>
              </a:ext>
            </a:extLst>
          </p:cNvPr>
          <p:cNvSpPr>
            <a:spLocks noGrp="1"/>
          </p:cNvSpPr>
          <p:nvPr>
            <p:ph type="title"/>
          </p:nvPr>
        </p:nvSpPr>
        <p:spPr/>
        <p:txBody>
          <a:bodyPr/>
          <a:lstStyle/>
          <a:p>
            <a:r>
              <a:rPr lang="nb-NO"/>
              <a:t>Klikk for å redigere tittelstil</a:t>
            </a:r>
            <a:endParaRPr lang="en-GB"/>
          </a:p>
        </p:txBody>
      </p:sp>
      <p:sp>
        <p:nvSpPr>
          <p:cNvPr id="3" name="Plassholder for loddrett tekst 2">
            <a:extLst>
              <a:ext uri="{FF2B5EF4-FFF2-40B4-BE49-F238E27FC236}">
                <a16:creationId xmlns:a16="http://schemas.microsoft.com/office/drawing/2014/main" id="{11E6BA6F-560B-4B48-A9B6-768EA37CECD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AC8DBBBF-04FC-4CA7-A1B0-489C7A1CE5EF}"/>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5" name="Plassholder for bunntekst 4">
            <a:extLst>
              <a:ext uri="{FF2B5EF4-FFF2-40B4-BE49-F238E27FC236}">
                <a16:creationId xmlns:a16="http://schemas.microsoft.com/office/drawing/2014/main" id="{D47BDABC-C004-407D-896E-13CDDDE31B4F}"/>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805489EA-3393-410C-AE94-C3A7B00F5DE6}"/>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324036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7A79C39-CA01-45F1-8299-696EB364430F}"/>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en-GB"/>
          </a:p>
        </p:txBody>
      </p:sp>
      <p:sp>
        <p:nvSpPr>
          <p:cNvPr id="3" name="Plassholder for loddrett tekst 2">
            <a:extLst>
              <a:ext uri="{FF2B5EF4-FFF2-40B4-BE49-F238E27FC236}">
                <a16:creationId xmlns:a16="http://schemas.microsoft.com/office/drawing/2014/main" id="{169292A4-086E-428C-8AE7-DEEFBD30F4A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AFF97549-24EF-4282-BCFE-6E903856311E}"/>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5" name="Plassholder for bunntekst 4">
            <a:extLst>
              <a:ext uri="{FF2B5EF4-FFF2-40B4-BE49-F238E27FC236}">
                <a16:creationId xmlns:a16="http://schemas.microsoft.com/office/drawing/2014/main" id="{55CDECD5-7299-4382-8BD4-6051094F718D}"/>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2876C352-0162-4381-A1AA-E7EABE7B67AF}"/>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323595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F515DD-AFF2-4615-992E-17F638475B57}"/>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11F79163-133E-404C-92B5-EFE83B157CA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234C28EA-974C-4181-AFD3-B652D793FAE1}"/>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5" name="Plassholder for bunntekst 4">
            <a:extLst>
              <a:ext uri="{FF2B5EF4-FFF2-40B4-BE49-F238E27FC236}">
                <a16:creationId xmlns:a16="http://schemas.microsoft.com/office/drawing/2014/main" id="{8E1C5C6D-7849-478E-8724-211DD8F47EE7}"/>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8225DA23-5CD5-4377-BBDA-1D16205ACC05}"/>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3992214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9C7ACC-DCE9-460D-8A11-B47E3842B81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GB"/>
          </a:p>
        </p:txBody>
      </p:sp>
      <p:sp>
        <p:nvSpPr>
          <p:cNvPr id="3" name="Plassholder for tekst 2">
            <a:extLst>
              <a:ext uri="{FF2B5EF4-FFF2-40B4-BE49-F238E27FC236}">
                <a16:creationId xmlns:a16="http://schemas.microsoft.com/office/drawing/2014/main" id="{766713E9-D9E3-4333-9B66-45836C8277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7C85387-3925-48EF-9D9D-AE9A40FBF3DF}"/>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5" name="Plassholder for bunntekst 4">
            <a:extLst>
              <a:ext uri="{FF2B5EF4-FFF2-40B4-BE49-F238E27FC236}">
                <a16:creationId xmlns:a16="http://schemas.microsoft.com/office/drawing/2014/main" id="{6CFF7610-F716-4059-B4B2-937292F5CE13}"/>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BB226677-4DAB-461B-887B-BFB895446A12}"/>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216706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B12788-B373-4B07-85F4-A907D613E114}"/>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FFED8652-7BA3-4B63-9E7F-BB4B3EB89A60}"/>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innhold 3">
            <a:extLst>
              <a:ext uri="{FF2B5EF4-FFF2-40B4-BE49-F238E27FC236}">
                <a16:creationId xmlns:a16="http://schemas.microsoft.com/office/drawing/2014/main" id="{7C35EC22-FF48-44FC-9530-C3C686C4E127}"/>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5" name="Plassholder for dato 4">
            <a:extLst>
              <a:ext uri="{FF2B5EF4-FFF2-40B4-BE49-F238E27FC236}">
                <a16:creationId xmlns:a16="http://schemas.microsoft.com/office/drawing/2014/main" id="{55F3DE4F-5D0B-4051-8AAA-5B91D7B8D824}"/>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6" name="Plassholder for bunntekst 5">
            <a:extLst>
              <a:ext uri="{FF2B5EF4-FFF2-40B4-BE49-F238E27FC236}">
                <a16:creationId xmlns:a16="http://schemas.microsoft.com/office/drawing/2014/main" id="{730DF731-1AFA-4B2D-8276-C091606DB1C3}"/>
              </a:ext>
            </a:extLst>
          </p:cNvPr>
          <p:cNvSpPr>
            <a:spLocks noGrp="1"/>
          </p:cNvSpPr>
          <p:nvPr>
            <p:ph type="ftr" sz="quarter" idx="11"/>
          </p:nvPr>
        </p:nvSpPr>
        <p:spPr/>
        <p:txBody>
          <a:bodyPr/>
          <a:lstStyle/>
          <a:p>
            <a:endParaRPr lang="en-GB"/>
          </a:p>
        </p:txBody>
      </p:sp>
      <p:sp>
        <p:nvSpPr>
          <p:cNvPr id="7" name="Plassholder for lysbildenummer 6">
            <a:extLst>
              <a:ext uri="{FF2B5EF4-FFF2-40B4-BE49-F238E27FC236}">
                <a16:creationId xmlns:a16="http://schemas.microsoft.com/office/drawing/2014/main" id="{D029EDBF-60A3-4676-B98E-B478696D6703}"/>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232889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86DDE5-5E0F-486F-9604-4378A6051F09}"/>
              </a:ext>
            </a:extLst>
          </p:cNvPr>
          <p:cNvSpPr>
            <a:spLocks noGrp="1"/>
          </p:cNvSpPr>
          <p:nvPr>
            <p:ph type="title"/>
          </p:nvPr>
        </p:nvSpPr>
        <p:spPr>
          <a:xfrm>
            <a:off x="839788" y="365125"/>
            <a:ext cx="10515600" cy="1325563"/>
          </a:xfrm>
        </p:spPr>
        <p:txBody>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DEF9FC81-A475-4605-A36B-B84DAFBB73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3B06706-ABA8-4D86-AA2C-31E409A124C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5" name="Plassholder for tekst 4">
            <a:extLst>
              <a:ext uri="{FF2B5EF4-FFF2-40B4-BE49-F238E27FC236}">
                <a16:creationId xmlns:a16="http://schemas.microsoft.com/office/drawing/2014/main" id="{B151F5E9-BE7F-45DB-AC5B-008734449D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E8EEF64-0ED3-4790-A900-82DC953DBAE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7" name="Plassholder for dato 6">
            <a:extLst>
              <a:ext uri="{FF2B5EF4-FFF2-40B4-BE49-F238E27FC236}">
                <a16:creationId xmlns:a16="http://schemas.microsoft.com/office/drawing/2014/main" id="{328F97A2-9385-4E3B-B3F5-419CE8ACDEC5}"/>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8" name="Plassholder for bunntekst 7">
            <a:extLst>
              <a:ext uri="{FF2B5EF4-FFF2-40B4-BE49-F238E27FC236}">
                <a16:creationId xmlns:a16="http://schemas.microsoft.com/office/drawing/2014/main" id="{9FA26CBB-0250-4D4A-A7D5-6367017FA677}"/>
              </a:ext>
            </a:extLst>
          </p:cNvPr>
          <p:cNvSpPr>
            <a:spLocks noGrp="1"/>
          </p:cNvSpPr>
          <p:nvPr>
            <p:ph type="ftr" sz="quarter" idx="11"/>
          </p:nvPr>
        </p:nvSpPr>
        <p:spPr/>
        <p:txBody>
          <a:bodyPr/>
          <a:lstStyle/>
          <a:p>
            <a:endParaRPr lang="en-GB"/>
          </a:p>
        </p:txBody>
      </p:sp>
      <p:sp>
        <p:nvSpPr>
          <p:cNvPr id="9" name="Plassholder for lysbildenummer 8">
            <a:extLst>
              <a:ext uri="{FF2B5EF4-FFF2-40B4-BE49-F238E27FC236}">
                <a16:creationId xmlns:a16="http://schemas.microsoft.com/office/drawing/2014/main" id="{D1A3A471-728A-4B64-A7C0-C2AF3173E1CA}"/>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2536463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1025E0-1D1B-4181-B269-FF3C3432A12E}"/>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57FDFFB0-D27D-40EF-A280-D0D71169C8B2}"/>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4" name="Plassholder for bunntekst 3">
            <a:extLst>
              <a:ext uri="{FF2B5EF4-FFF2-40B4-BE49-F238E27FC236}">
                <a16:creationId xmlns:a16="http://schemas.microsoft.com/office/drawing/2014/main" id="{2EBDD4B2-47E5-4A74-8FF9-5B46BD4DDE2A}"/>
              </a:ext>
            </a:extLst>
          </p:cNvPr>
          <p:cNvSpPr>
            <a:spLocks noGrp="1"/>
          </p:cNvSpPr>
          <p:nvPr>
            <p:ph type="ftr" sz="quarter" idx="11"/>
          </p:nvPr>
        </p:nvSpPr>
        <p:spPr/>
        <p:txBody>
          <a:bodyPr/>
          <a:lstStyle/>
          <a:p>
            <a:endParaRPr lang="en-GB"/>
          </a:p>
        </p:txBody>
      </p:sp>
      <p:sp>
        <p:nvSpPr>
          <p:cNvPr id="5" name="Plassholder for lysbildenummer 4">
            <a:extLst>
              <a:ext uri="{FF2B5EF4-FFF2-40B4-BE49-F238E27FC236}">
                <a16:creationId xmlns:a16="http://schemas.microsoft.com/office/drawing/2014/main" id="{31CFBE0D-9896-4A6B-96B4-9AB6449B2743}"/>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4234097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DB78019-9B1F-4CB5-AEFB-7D2A73B3D9CB}"/>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3" name="Plassholder for bunntekst 2">
            <a:extLst>
              <a:ext uri="{FF2B5EF4-FFF2-40B4-BE49-F238E27FC236}">
                <a16:creationId xmlns:a16="http://schemas.microsoft.com/office/drawing/2014/main" id="{89C7B7ED-1E7B-4BF0-A352-B0CF4DC1A9F8}"/>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C208C1F9-F856-466B-9D31-B4461D43169A}"/>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37024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6E7CB3-B972-491F-A5A8-BF93C1CBBA1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71996DAA-46BA-4EA1-AD61-65AC0DC23E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tekst 3">
            <a:extLst>
              <a:ext uri="{FF2B5EF4-FFF2-40B4-BE49-F238E27FC236}">
                <a16:creationId xmlns:a16="http://schemas.microsoft.com/office/drawing/2014/main" id="{2708C9A1-2516-4B06-AF23-11C078F93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B9B5834-887A-4F03-93D4-162DB3FC7EC3}"/>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6" name="Plassholder for bunntekst 5">
            <a:extLst>
              <a:ext uri="{FF2B5EF4-FFF2-40B4-BE49-F238E27FC236}">
                <a16:creationId xmlns:a16="http://schemas.microsoft.com/office/drawing/2014/main" id="{F8423A55-F50B-40FE-B1AF-83FF7BF9389F}"/>
              </a:ext>
            </a:extLst>
          </p:cNvPr>
          <p:cNvSpPr>
            <a:spLocks noGrp="1"/>
          </p:cNvSpPr>
          <p:nvPr>
            <p:ph type="ftr" sz="quarter" idx="11"/>
          </p:nvPr>
        </p:nvSpPr>
        <p:spPr/>
        <p:txBody>
          <a:bodyPr/>
          <a:lstStyle/>
          <a:p>
            <a:endParaRPr lang="en-GB"/>
          </a:p>
        </p:txBody>
      </p:sp>
      <p:sp>
        <p:nvSpPr>
          <p:cNvPr id="7" name="Plassholder for lysbildenummer 6">
            <a:extLst>
              <a:ext uri="{FF2B5EF4-FFF2-40B4-BE49-F238E27FC236}">
                <a16:creationId xmlns:a16="http://schemas.microsoft.com/office/drawing/2014/main" id="{F220BD90-321E-4486-94EE-DDB05D5F9886}"/>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276317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97CACB-15BE-4012-B1C2-EE5A0E40771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GB"/>
          </a:p>
        </p:txBody>
      </p:sp>
      <p:sp>
        <p:nvSpPr>
          <p:cNvPr id="3" name="Plassholder for bilde 2">
            <a:extLst>
              <a:ext uri="{FF2B5EF4-FFF2-40B4-BE49-F238E27FC236}">
                <a16:creationId xmlns:a16="http://schemas.microsoft.com/office/drawing/2014/main" id="{3A44559C-6768-44FD-A119-595E82E03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ssholder for tekst 3">
            <a:extLst>
              <a:ext uri="{FF2B5EF4-FFF2-40B4-BE49-F238E27FC236}">
                <a16:creationId xmlns:a16="http://schemas.microsoft.com/office/drawing/2014/main" id="{9738AB93-CF94-4A64-9010-393FE52FD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A1E05B4-A6CD-4B2B-9710-BD3B4729BFD6}"/>
              </a:ext>
            </a:extLst>
          </p:cNvPr>
          <p:cNvSpPr>
            <a:spLocks noGrp="1"/>
          </p:cNvSpPr>
          <p:nvPr>
            <p:ph type="dt" sz="half" idx="10"/>
          </p:nvPr>
        </p:nvSpPr>
        <p:spPr/>
        <p:txBody>
          <a:bodyPr/>
          <a:lstStyle/>
          <a:p>
            <a:fld id="{85B4F743-E47A-4F67-B6AF-71925E868875}" type="datetimeFigureOut">
              <a:rPr lang="en-GB" smtClean="0"/>
              <a:t>22/11/2022</a:t>
            </a:fld>
            <a:endParaRPr lang="en-GB"/>
          </a:p>
        </p:txBody>
      </p:sp>
      <p:sp>
        <p:nvSpPr>
          <p:cNvPr id="6" name="Plassholder for bunntekst 5">
            <a:extLst>
              <a:ext uri="{FF2B5EF4-FFF2-40B4-BE49-F238E27FC236}">
                <a16:creationId xmlns:a16="http://schemas.microsoft.com/office/drawing/2014/main" id="{E0D9CFB9-D4C7-426D-B5BE-25B9F71AF6BE}"/>
              </a:ext>
            </a:extLst>
          </p:cNvPr>
          <p:cNvSpPr>
            <a:spLocks noGrp="1"/>
          </p:cNvSpPr>
          <p:nvPr>
            <p:ph type="ftr" sz="quarter" idx="11"/>
          </p:nvPr>
        </p:nvSpPr>
        <p:spPr/>
        <p:txBody>
          <a:bodyPr/>
          <a:lstStyle/>
          <a:p>
            <a:endParaRPr lang="en-GB"/>
          </a:p>
        </p:txBody>
      </p:sp>
      <p:sp>
        <p:nvSpPr>
          <p:cNvPr id="7" name="Plassholder for lysbildenummer 6">
            <a:extLst>
              <a:ext uri="{FF2B5EF4-FFF2-40B4-BE49-F238E27FC236}">
                <a16:creationId xmlns:a16="http://schemas.microsoft.com/office/drawing/2014/main" id="{978E3D6A-CE5E-4AAB-A54E-A8A143F8E02C}"/>
              </a:ext>
            </a:extLst>
          </p:cNvPr>
          <p:cNvSpPr>
            <a:spLocks noGrp="1"/>
          </p:cNvSpPr>
          <p:nvPr>
            <p:ph type="sldNum" sz="quarter" idx="12"/>
          </p:nvPr>
        </p:nvSpPr>
        <p:spPr/>
        <p:txBody>
          <a:bodyPr/>
          <a:lstStyle/>
          <a:p>
            <a:fld id="{105F3489-5DB6-45C3-BDD7-F2B4E2A16FD8}" type="slidenum">
              <a:rPr lang="en-GB" smtClean="0"/>
              <a:t>‹#›</a:t>
            </a:fld>
            <a:endParaRPr lang="en-GB"/>
          </a:p>
        </p:txBody>
      </p:sp>
    </p:spTree>
    <p:extLst>
      <p:ext uri="{BB962C8B-B14F-4D97-AF65-F5344CB8AC3E}">
        <p14:creationId xmlns:p14="http://schemas.microsoft.com/office/powerpoint/2010/main" val="25145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701BF20-11D1-48CE-BE07-F6DA114927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9C9C9BA4-F1F0-4A37-8E66-A11413A0C5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D23C341C-6B1C-44FD-A9B7-82F938B39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4F743-E47A-4F67-B6AF-71925E868875}" type="datetimeFigureOut">
              <a:rPr lang="en-GB" smtClean="0"/>
              <a:t>22/11/2022</a:t>
            </a:fld>
            <a:endParaRPr lang="en-GB"/>
          </a:p>
        </p:txBody>
      </p:sp>
      <p:sp>
        <p:nvSpPr>
          <p:cNvPr id="5" name="Plassholder for bunntekst 4">
            <a:extLst>
              <a:ext uri="{FF2B5EF4-FFF2-40B4-BE49-F238E27FC236}">
                <a16:creationId xmlns:a16="http://schemas.microsoft.com/office/drawing/2014/main" id="{C39F8AA2-B4B4-4341-813E-D0B9427F9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ssholder for lysbildenummer 5">
            <a:extLst>
              <a:ext uri="{FF2B5EF4-FFF2-40B4-BE49-F238E27FC236}">
                <a16:creationId xmlns:a16="http://schemas.microsoft.com/office/drawing/2014/main" id="{61BC0865-B0ED-4BE1-8AFE-4FE1BD95B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F3489-5DB6-45C3-BDD7-F2B4E2A16FD8}" type="slidenum">
              <a:rPr lang="en-GB" smtClean="0"/>
              <a:t>‹#›</a:t>
            </a:fld>
            <a:endParaRPr lang="en-GB"/>
          </a:p>
        </p:txBody>
      </p:sp>
    </p:spTree>
    <p:extLst>
      <p:ext uri="{BB962C8B-B14F-4D97-AF65-F5344CB8AC3E}">
        <p14:creationId xmlns:p14="http://schemas.microsoft.com/office/powerpoint/2010/main" val="4150491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E2A80B-3EBF-466A-9F34-FFC9CE209A55}"/>
              </a:ext>
            </a:extLst>
          </p:cNvPr>
          <p:cNvSpPr>
            <a:spLocks noGrp="1"/>
          </p:cNvSpPr>
          <p:nvPr>
            <p:ph type="ctrTitle"/>
          </p:nvPr>
        </p:nvSpPr>
        <p:spPr>
          <a:xfrm>
            <a:off x="1524000" y="2151986"/>
            <a:ext cx="9144000" cy="1277014"/>
          </a:xfrm>
        </p:spPr>
        <p:txBody>
          <a:bodyPr>
            <a:normAutofit/>
          </a:bodyPr>
          <a:lstStyle/>
          <a:p>
            <a:r>
              <a:rPr lang="nn-NO" b="0" i="0" dirty="0">
                <a:solidFill>
                  <a:srgbClr val="0D1913"/>
                </a:solidFill>
                <a:effectLst/>
                <a:latin typeface="Cairo"/>
              </a:rPr>
              <a:t>endringane og drivkreftene</a:t>
            </a:r>
            <a:endParaRPr lang="nn-NO" dirty="0"/>
          </a:p>
        </p:txBody>
      </p:sp>
      <p:sp>
        <p:nvSpPr>
          <p:cNvPr id="4" name="TekstSylinder 3">
            <a:extLst>
              <a:ext uri="{FF2B5EF4-FFF2-40B4-BE49-F238E27FC236}">
                <a16:creationId xmlns:a16="http://schemas.microsoft.com/office/drawing/2014/main" id="{78F6B030-D3FB-4827-ACEB-CEAEC4E7CE3E}"/>
              </a:ext>
            </a:extLst>
          </p:cNvPr>
          <p:cNvSpPr txBox="1"/>
          <p:nvPr/>
        </p:nvSpPr>
        <p:spPr>
          <a:xfrm>
            <a:off x="8505825" y="5147666"/>
            <a:ext cx="2571750" cy="369332"/>
          </a:xfrm>
          <a:prstGeom prst="rect">
            <a:avLst/>
          </a:prstGeom>
          <a:noFill/>
        </p:spPr>
        <p:txBody>
          <a:bodyPr wrap="square" rtlCol="0">
            <a:spAutoFit/>
          </a:bodyPr>
          <a:lstStyle/>
          <a:p>
            <a:r>
              <a:rPr lang="en-GB" dirty="0">
                <a:solidFill>
                  <a:schemeClr val="bg2">
                    <a:lumMod val="50000"/>
                  </a:schemeClr>
                </a:solidFill>
              </a:rPr>
              <a:t>BJØRN EGIL FLØ</a:t>
            </a:r>
          </a:p>
        </p:txBody>
      </p:sp>
      <p:pic>
        <p:nvPicPr>
          <p:cNvPr id="5" name="Picture 4" descr="https://intranett.nibio.no/stotte/Kommunikasjon/grafiskprofil/Profilhndbok%20og%20logoer/JPG%20NIBIO%20logo%20horisontal%20sort.jpg">
            <a:extLst>
              <a:ext uri="{FF2B5EF4-FFF2-40B4-BE49-F238E27FC236}">
                <a16:creationId xmlns:a16="http://schemas.microsoft.com/office/drawing/2014/main" id="{5077E03C-BB5D-4FBD-B282-1B828A2DD47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37272" y="5833008"/>
            <a:ext cx="2766832" cy="80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11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8" name="Bild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Bilde 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77748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AF601959-18CF-448C-84DF-11B6652B8457}"/>
              </a:ext>
            </a:extLst>
          </p:cNvPr>
          <p:cNvPicPr>
            <a:picLocks noGrp="1" noChangeAspect="1" noChangeArrowheads="1"/>
          </p:cNvPicPr>
          <p:nvPr>
            <p:ph idx="1"/>
          </p:nvPr>
        </p:nvPicPr>
        <p:blipFill rotWithShape="1">
          <a:blip r:embed="rId3" cstate="hqprint">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234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mann, person, har på seg, briller&#10;&#10;Automatisk generert beskrivelse">
            <a:extLst>
              <a:ext uri="{FF2B5EF4-FFF2-40B4-BE49-F238E27FC236}">
                <a16:creationId xmlns:a16="http://schemas.microsoft.com/office/drawing/2014/main" id="{CD292572-33C6-49DB-97A2-75D2106E4D50}"/>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7" name="Picture 2">
            <a:extLst>
              <a:ext uri="{FF2B5EF4-FFF2-40B4-BE49-F238E27FC236}">
                <a16:creationId xmlns:a16="http://schemas.microsoft.com/office/drawing/2014/main" id="{F98CCB3D-9624-428C-A6A4-1162A5AC14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40200" cy="2674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7">
            <a:extLst>
              <a:ext uri="{FF2B5EF4-FFF2-40B4-BE49-F238E27FC236}">
                <a16:creationId xmlns:a16="http://schemas.microsoft.com/office/drawing/2014/main" id="{261A7D2A-E991-47FA-891C-32B4C36DFD4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50276" y="4213589"/>
            <a:ext cx="4140200" cy="2643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Snakkeboble: oval 2">
            <a:extLst>
              <a:ext uri="{FF2B5EF4-FFF2-40B4-BE49-F238E27FC236}">
                <a16:creationId xmlns:a16="http://schemas.microsoft.com/office/drawing/2014/main" id="{6D1EF998-4C1A-AED1-2E58-13513F9436BA}"/>
              </a:ext>
            </a:extLst>
          </p:cNvPr>
          <p:cNvSpPr/>
          <p:nvPr/>
        </p:nvSpPr>
        <p:spPr>
          <a:xfrm>
            <a:off x="628650" y="3671888"/>
            <a:ext cx="2886075" cy="1885950"/>
          </a:xfrm>
          <a:prstGeom prst="wedgeEllipseCallout">
            <a:avLst>
              <a:gd name="adj1" fmla="val 86098"/>
              <a:gd name="adj2" fmla="val -496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4" name="TekstSylinder 3">
            <a:extLst>
              <a:ext uri="{FF2B5EF4-FFF2-40B4-BE49-F238E27FC236}">
                <a16:creationId xmlns:a16="http://schemas.microsoft.com/office/drawing/2014/main" id="{BC424BC4-F236-D74C-D646-2974A709B653}"/>
              </a:ext>
            </a:extLst>
          </p:cNvPr>
          <p:cNvSpPr txBox="1"/>
          <p:nvPr/>
        </p:nvSpPr>
        <p:spPr>
          <a:xfrm>
            <a:off x="869950" y="4199364"/>
            <a:ext cx="2400300" cy="830997"/>
          </a:xfrm>
          <a:prstGeom prst="rect">
            <a:avLst/>
          </a:prstGeom>
          <a:noFill/>
        </p:spPr>
        <p:txBody>
          <a:bodyPr wrap="square" rtlCol="0">
            <a:spAutoFit/>
          </a:bodyPr>
          <a:lstStyle/>
          <a:p>
            <a:r>
              <a:rPr lang="nn-NO" sz="2400" i="1" dirty="0"/>
              <a:t>Ta heile gardens ressursar i bruk</a:t>
            </a:r>
          </a:p>
        </p:txBody>
      </p:sp>
      <p:pic>
        <p:nvPicPr>
          <p:cNvPr id="9" name="Bilde 8">
            <a:extLst>
              <a:ext uri="{FF2B5EF4-FFF2-40B4-BE49-F238E27FC236}">
                <a16:creationId xmlns:a16="http://schemas.microsoft.com/office/drawing/2014/main" id="{2927AB1F-2483-137D-5639-427E2DB4410C}"/>
              </a:ext>
            </a:extLst>
          </p:cNvPr>
          <p:cNvPicPr>
            <a:picLocks noChangeAspect="1"/>
          </p:cNvPicPr>
          <p:nvPr/>
        </p:nvPicPr>
        <p:blipFill>
          <a:blip r:embed="rId6"/>
          <a:stretch>
            <a:fillRect/>
          </a:stretch>
        </p:blipFill>
        <p:spPr>
          <a:xfrm>
            <a:off x="8050276" y="0"/>
            <a:ext cx="4141724" cy="2922588"/>
          </a:xfrm>
          <a:prstGeom prst="rect">
            <a:avLst/>
          </a:prstGeom>
        </p:spPr>
      </p:pic>
      <p:sp>
        <p:nvSpPr>
          <p:cNvPr id="11" name="TekstSylinder 10">
            <a:extLst>
              <a:ext uri="{FF2B5EF4-FFF2-40B4-BE49-F238E27FC236}">
                <a16:creationId xmlns:a16="http://schemas.microsoft.com/office/drawing/2014/main" id="{A9B0637B-2EF2-E87F-1BCD-DDF8DE8CB4D8}"/>
              </a:ext>
            </a:extLst>
          </p:cNvPr>
          <p:cNvSpPr txBox="1"/>
          <p:nvPr/>
        </p:nvSpPr>
        <p:spPr>
          <a:xfrm>
            <a:off x="3514725" y="2922588"/>
            <a:ext cx="4757738" cy="769441"/>
          </a:xfrm>
          <a:prstGeom prst="rect">
            <a:avLst/>
          </a:prstGeom>
          <a:noFill/>
        </p:spPr>
        <p:txBody>
          <a:bodyPr wrap="square" rtlCol="0">
            <a:spAutoFit/>
          </a:bodyPr>
          <a:lstStyle/>
          <a:p>
            <a:r>
              <a:rPr lang="nn-NO" sz="4400" dirty="0">
                <a:solidFill>
                  <a:schemeClr val="bg1"/>
                </a:solidFill>
              </a:rPr>
              <a:t>«</a:t>
            </a:r>
            <a:r>
              <a:rPr lang="nn-NO" sz="4400" dirty="0" err="1">
                <a:solidFill>
                  <a:schemeClr val="bg1"/>
                </a:solidFill>
              </a:rPr>
              <a:t>kommodifiserast</a:t>
            </a:r>
            <a:r>
              <a:rPr lang="nn-NO" sz="4400" dirty="0">
                <a:solidFill>
                  <a:schemeClr val="bg1"/>
                </a:solidFill>
              </a:rPr>
              <a:t>»</a:t>
            </a:r>
          </a:p>
        </p:txBody>
      </p:sp>
    </p:spTree>
    <p:extLst>
      <p:ext uri="{BB962C8B-B14F-4D97-AF65-F5344CB8AC3E}">
        <p14:creationId xmlns:p14="http://schemas.microsoft.com/office/powerpoint/2010/main" val="314009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i.pinimg.com/originals/3f/4b/aa/3f4baac277fb171c82756f262a53e465.jpg">
            <a:extLst>
              <a:ext uri="{FF2B5EF4-FFF2-40B4-BE49-F238E27FC236}">
                <a16:creationId xmlns:a16="http://schemas.microsoft.com/office/drawing/2014/main" id="{F1253A94-1D92-4577-ABE3-1F55750D6AC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454CC51D-8F16-4B5B-BABE-84D5F8F8D7A4}"/>
              </a:ext>
            </a:extLst>
          </p:cNvPr>
          <p:cNvSpPr>
            <a:spLocks noGrp="1"/>
          </p:cNvSpPr>
          <p:nvPr>
            <p:ph type="title"/>
          </p:nvPr>
        </p:nvSpPr>
        <p:spPr>
          <a:xfrm>
            <a:off x="371094" y="1161288"/>
            <a:ext cx="3438144" cy="1124712"/>
          </a:xfrm>
        </p:spPr>
        <p:txBody>
          <a:bodyPr anchor="b">
            <a:normAutofit/>
          </a:bodyPr>
          <a:lstStyle/>
          <a:p>
            <a:pPr algn="ctr"/>
            <a:r>
              <a:rPr lang="nn-NO" sz="2800" dirty="0"/>
              <a:t>utmark i endring</a:t>
            </a:r>
            <a:endParaRPr lang="en-GB" sz="28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27689ED0-FE84-4569-A92E-2277B247D010}"/>
              </a:ext>
            </a:extLst>
          </p:cNvPr>
          <p:cNvSpPr>
            <a:spLocks noGrp="1"/>
          </p:cNvSpPr>
          <p:nvPr>
            <p:ph idx="1"/>
          </p:nvPr>
        </p:nvSpPr>
        <p:spPr>
          <a:xfrm>
            <a:off x="371094" y="2718054"/>
            <a:ext cx="3438906" cy="3207258"/>
          </a:xfrm>
        </p:spPr>
        <p:txBody>
          <a:bodyPr anchor="t">
            <a:normAutofit/>
          </a:bodyPr>
          <a:lstStyle/>
          <a:p>
            <a:r>
              <a:rPr lang="nn-NO" sz="1800" dirty="0"/>
              <a:t>frå beitemark via industri til trekkplaster for reiselivsoperatørane</a:t>
            </a:r>
          </a:p>
          <a:p>
            <a:r>
              <a:rPr lang="nn-NO" sz="1800" dirty="0"/>
              <a:t>«å føre verdiskapinga attende til næringa»</a:t>
            </a:r>
          </a:p>
          <a:p>
            <a:r>
              <a:rPr lang="nn-NO" sz="1800" dirty="0"/>
              <a:t>somme stadar og andre stadar…..</a:t>
            </a:r>
          </a:p>
          <a:p>
            <a:pPr marL="0" indent="0">
              <a:buNone/>
            </a:pPr>
            <a:endParaRPr lang="nn-NO" sz="1800" dirty="0"/>
          </a:p>
          <a:p>
            <a:pPr marL="0" indent="0" algn="ctr">
              <a:buNone/>
            </a:pPr>
            <a:r>
              <a:rPr lang="nn-NO" sz="1800" dirty="0"/>
              <a:t>den nye økonomien </a:t>
            </a:r>
          </a:p>
          <a:p>
            <a:pPr marL="0" indent="0" algn="ctr">
              <a:buNone/>
            </a:pPr>
            <a:r>
              <a:rPr lang="nn-NO" sz="1600" dirty="0"/>
              <a:t>- frå produksjon til forbruk</a:t>
            </a:r>
          </a:p>
          <a:p>
            <a:endParaRPr lang="en-GB" sz="1700" dirty="0"/>
          </a:p>
        </p:txBody>
      </p:sp>
    </p:spTree>
    <p:extLst>
      <p:ext uri="{BB962C8B-B14F-4D97-AF65-F5344CB8AC3E}">
        <p14:creationId xmlns:p14="http://schemas.microsoft.com/office/powerpoint/2010/main" val="21628534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A8A6BEC5-9B7D-4AE3-8016-A0185029D42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flipH="1">
            <a:off x="3522468" y="10"/>
            <a:ext cx="8669532"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65181146-FC59-41DA-B17E-A5AD02D996CE}"/>
              </a:ext>
            </a:extLst>
          </p:cNvPr>
          <p:cNvSpPr>
            <a:spLocks noGrp="1"/>
          </p:cNvSpPr>
          <p:nvPr>
            <p:ph type="title"/>
          </p:nvPr>
        </p:nvSpPr>
        <p:spPr>
          <a:xfrm>
            <a:off x="371094" y="1161288"/>
            <a:ext cx="3438144" cy="1124712"/>
          </a:xfrm>
        </p:spPr>
        <p:txBody>
          <a:bodyPr anchor="b">
            <a:normAutofit/>
          </a:bodyPr>
          <a:lstStyle/>
          <a:p>
            <a:pPr algn="ctr"/>
            <a:r>
              <a:rPr lang="nn-NO" sz="2800" dirty="0"/>
              <a:t>Steven Best og den nye økonomien</a:t>
            </a:r>
            <a:endParaRPr lang="en-GB" sz="28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1FB0402B-A370-48C6-AB0E-5C764679DDD3}"/>
              </a:ext>
            </a:extLst>
          </p:cNvPr>
          <p:cNvSpPr>
            <a:spLocks noGrp="1"/>
          </p:cNvSpPr>
          <p:nvPr>
            <p:ph idx="1"/>
          </p:nvPr>
        </p:nvSpPr>
        <p:spPr>
          <a:xfrm>
            <a:off x="371094" y="2718054"/>
            <a:ext cx="3438906" cy="3207258"/>
          </a:xfrm>
        </p:spPr>
        <p:txBody>
          <a:bodyPr anchor="t">
            <a:normAutofit/>
          </a:bodyPr>
          <a:lstStyle/>
          <a:p>
            <a:r>
              <a:rPr lang="nn-NO" dirty="0"/>
              <a:t>varesamfunnet </a:t>
            </a:r>
            <a:r>
              <a:rPr lang="nn-NO" sz="2000" dirty="0"/>
              <a:t>(</a:t>
            </a:r>
            <a:r>
              <a:rPr lang="nn-NO" sz="2000" i="1" dirty="0" err="1"/>
              <a:t>the</a:t>
            </a:r>
            <a:r>
              <a:rPr lang="nn-NO" sz="2000" i="1" dirty="0"/>
              <a:t> </a:t>
            </a:r>
            <a:r>
              <a:rPr lang="nn-NO" sz="2000" i="1" dirty="0" err="1"/>
              <a:t>society</a:t>
            </a:r>
            <a:r>
              <a:rPr lang="nn-NO" sz="2000" i="1" dirty="0"/>
              <a:t> </a:t>
            </a:r>
            <a:r>
              <a:rPr lang="nn-NO" sz="2000" i="1" dirty="0" err="1"/>
              <a:t>of</a:t>
            </a:r>
            <a:r>
              <a:rPr lang="nn-NO" sz="2000" i="1" dirty="0"/>
              <a:t> </a:t>
            </a:r>
            <a:r>
              <a:rPr lang="nn-NO" sz="2000" i="1" dirty="0" err="1"/>
              <a:t>the</a:t>
            </a:r>
            <a:r>
              <a:rPr lang="nn-NO" sz="2000" i="1" dirty="0"/>
              <a:t> </a:t>
            </a:r>
            <a:r>
              <a:rPr lang="nn-NO" sz="2000" i="1" dirty="0" err="1"/>
              <a:t>commodity</a:t>
            </a:r>
            <a:r>
              <a:rPr lang="nn-NO" sz="2000" i="1" dirty="0"/>
              <a:t>)</a:t>
            </a:r>
          </a:p>
          <a:p>
            <a:r>
              <a:rPr lang="nn-NO" dirty="0"/>
              <a:t>skodespelsamfunnet </a:t>
            </a:r>
            <a:r>
              <a:rPr lang="nn-NO" sz="2000" dirty="0"/>
              <a:t>(</a:t>
            </a:r>
            <a:r>
              <a:rPr lang="nn-NO" sz="2000" i="1" dirty="0" err="1"/>
              <a:t>the</a:t>
            </a:r>
            <a:r>
              <a:rPr lang="nn-NO" sz="2000" i="1" dirty="0"/>
              <a:t> </a:t>
            </a:r>
            <a:r>
              <a:rPr lang="nn-NO" sz="2000" i="1" dirty="0" err="1"/>
              <a:t>society</a:t>
            </a:r>
            <a:r>
              <a:rPr lang="nn-NO" sz="2000" i="1" dirty="0"/>
              <a:t> </a:t>
            </a:r>
            <a:r>
              <a:rPr lang="nn-NO" sz="2000" i="1" dirty="0" err="1"/>
              <a:t>of</a:t>
            </a:r>
            <a:r>
              <a:rPr lang="nn-NO" sz="2000" i="1" dirty="0"/>
              <a:t> </a:t>
            </a:r>
            <a:r>
              <a:rPr lang="nn-NO" sz="2000" i="1" dirty="0" err="1"/>
              <a:t>the</a:t>
            </a:r>
            <a:r>
              <a:rPr lang="nn-NO" sz="2000" i="1" dirty="0"/>
              <a:t> </a:t>
            </a:r>
            <a:r>
              <a:rPr lang="nn-NO" sz="2000" i="1" dirty="0" err="1"/>
              <a:t>spectacle</a:t>
            </a:r>
            <a:r>
              <a:rPr lang="nn-NO" sz="2000" i="1" dirty="0"/>
              <a:t>)</a:t>
            </a:r>
            <a:endParaRPr lang="nn-NO" sz="2400" dirty="0"/>
          </a:p>
          <a:p>
            <a:r>
              <a:rPr lang="nn-NO" dirty="0"/>
              <a:t>simuleringssamfunnet </a:t>
            </a:r>
            <a:r>
              <a:rPr lang="nn-NO" sz="2000" dirty="0"/>
              <a:t>(</a:t>
            </a:r>
            <a:r>
              <a:rPr lang="nn-NO" sz="2000" i="1" dirty="0" err="1"/>
              <a:t>the</a:t>
            </a:r>
            <a:r>
              <a:rPr lang="nn-NO" sz="2000" i="1" dirty="0"/>
              <a:t> </a:t>
            </a:r>
            <a:r>
              <a:rPr lang="nn-NO" sz="2000" i="1" dirty="0" err="1"/>
              <a:t>society</a:t>
            </a:r>
            <a:r>
              <a:rPr lang="nn-NO" sz="2000" i="1" dirty="0"/>
              <a:t> </a:t>
            </a:r>
            <a:r>
              <a:rPr lang="nn-NO" sz="2000" i="1" dirty="0" err="1"/>
              <a:t>of</a:t>
            </a:r>
            <a:r>
              <a:rPr lang="nn-NO" sz="2000" i="1" dirty="0"/>
              <a:t> </a:t>
            </a:r>
            <a:r>
              <a:rPr lang="nn-NO" sz="2000" i="1" dirty="0" err="1"/>
              <a:t>the</a:t>
            </a:r>
            <a:r>
              <a:rPr lang="nn-NO" sz="2000" i="1" dirty="0"/>
              <a:t> </a:t>
            </a:r>
            <a:r>
              <a:rPr lang="nn-NO" sz="2000" i="1" dirty="0" err="1"/>
              <a:t>simulacrum</a:t>
            </a:r>
            <a:r>
              <a:rPr lang="nn-NO" sz="2000" dirty="0"/>
              <a:t>)</a:t>
            </a:r>
            <a:endParaRPr lang="nn-NO" dirty="0"/>
          </a:p>
        </p:txBody>
      </p:sp>
      <p:pic>
        <p:nvPicPr>
          <p:cNvPr id="10" name="Picture 3">
            <a:extLst>
              <a:ext uri="{FF2B5EF4-FFF2-40B4-BE49-F238E27FC236}">
                <a16:creationId xmlns:a16="http://schemas.microsoft.com/office/drawing/2014/main" id="{335A595C-5B50-4836-A50F-9EC62DCF729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24829" y="584647"/>
            <a:ext cx="2033092" cy="252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3EA78856-45E5-47E1-8A1E-05B55096799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709241" y="2461768"/>
            <a:ext cx="1800200" cy="198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a:extLst>
              <a:ext uri="{FF2B5EF4-FFF2-40B4-BE49-F238E27FC236}">
                <a16:creationId xmlns:a16="http://schemas.microsoft.com/office/drawing/2014/main" id="{3B9177F6-795F-46C9-B7FE-A50FB8196452}"/>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5391385" y="3979294"/>
            <a:ext cx="1935256" cy="211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8914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rsk ull – en lang historie med en lys fremtid | Norilia">
            <a:extLst>
              <a:ext uri="{FF2B5EF4-FFF2-40B4-BE49-F238E27FC236}">
                <a16:creationId xmlns:a16="http://schemas.microsoft.com/office/drawing/2014/main" id="{73400174-8D0A-49D6-A30F-0BB06DE518A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tel 5"/>
          <p:cNvSpPr>
            <a:spLocks noGrp="1"/>
          </p:cNvSpPr>
          <p:nvPr>
            <p:ph type="title"/>
          </p:nvPr>
        </p:nvSpPr>
        <p:spPr>
          <a:xfrm>
            <a:off x="371094" y="1161288"/>
            <a:ext cx="3438144" cy="1124712"/>
          </a:xfrm>
        </p:spPr>
        <p:txBody>
          <a:bodyPr anchor="b">
            <a:normAutofit/>
          </a:bodyPr>
          <a:lstStyle/>
          <a:p>
            <a:r>
              <a:rPr lang="nn-NO" sz="2800"/>
              <a:t>varesamfunnet</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ssholder for innhold 6"/>
          <p:cNvSpPr>
            <a:spLocks noGrp="1"/>
          </p:cNvSpPr>
          <p:nvPr>
            <p:ph idx="1"/>
          </p:nvPr>
        </p:nvSpPr>
        <p:spPr>
          <a:xfrm>
            <a:off x="371094" y="2718054"/>
            <a:ext cx="3438906" cy="3207258"/>
          </a:xfrm>
        </p:spPr>
        <p:txBody>
          <a:bodyPr anchor="t">
            <a:normAutofit/>
          </a:bodyPr>
          <a:lstStyle/>
          <a:p>
            <a:r>
              <a:rPr lang="nn-NO" sz="1700"/>
              <a:t>kom med penge-økonomien (kapitalismen)</a:t>
            </a:r>
          </a:p>
          <a:p>
            <a:r>
              <a:rPr lang="nn-NO" sz="1700"/>
              <a:t>då gjekk sauen frå å vere maten åt bonden til å verte vara som skaffa bonden maten.</a:t>
            </a:r>
          </a:p>
          <a:p>
            <a:r>
              <a:rPr lang="nn-NO" sz="1700"/>
              <a:t>ein transformasjon frå mat til matvare </a:t>
            </a:r>
          </a:p>
          <a:p>
            <a:r>
              <a:rPr lang="nn-NO" sz="1700"/>
              <a:t>eksport ut av bygda</a:t>
            </a: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01552" y="0"/>
            <a:ext cx="1090448" cy="135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847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Norsk ull – en lang historie med en lys fremtid | Norilia">
            <a:extLst>
              <a:ext uri="{FF2B5EF4-FFF2-40B4-BE49-F238E27FC236}">
                <a16:creationId xmlns:a16="http://schemas.microsoft.com/office/drawing/2014/main" id="{057B47B4-53C2-44CC-BE2F-3BAEB6B3832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tel 5"/>
          <p:cNvSpPr>
            <a:spLocks noGrp="1"/>
          </p:cNvSpPr>
          <p:nvPr>
            <p:ph type="title"/>
          </p:nvPr>
        </p:nvSpPr>
        <p:spPr>
          <a:xfrm>
            <a:off x="371094" y="1161288"/>
            <a:ext cx="3438144" cy="1124712"/>
          </a:xfrm>
        </p:spPr>
        <p:txBody>
          <a:bodyPr anchor="b">
            <a:normAutofit/>
          </a:bodyPr>
          <a:lstStyle/>
          <a:p>
            <a:r>
              <a:rPr lang="nn-NO" sz="2800"/>
              <a:t>skodespelsamfunnet</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ssholder for innhold 6"/>
          <p:cNvSpPr>
            <a:spLocks noGrp="1"/>
          </p:cNvSpPr>
          <p:nvPr>
            <p:ph idx="1"/>
          </p:nvPr>
        </p:nvSpPr>
        <p:spPr>
          <a:xfrm>
            <a:off x="371094" y="2718054"/>
            <a:ext cx="3438906" cy="3207258"/>
          </a:xfrm>
        </p:spPr>
        <p:txBody>
          <a:bodyPr anchor="t">
            <a:normAutofit/>
          </a:bodyPr>
          <a:lstStyle/>
          <a:p>
            <a:r>
              <a:rPr lang="nn-NO" sz="1700"/>
              <a:t>ein ny transformasjon av sauen. </a:t>
            </a:r>
          </a:p>
          <a:p>
            <a:r>
              <a:rPr lang="nn-NO" sz="1700"/>
              <a:t>vara er opplevinga av å sjå bonden springe støvlane av seg under sankinga. </a:t>
            </a:r>
          </a:p>
          <a:p>
            <a:r>
              <a:rPr lang="nn-NO" sz="1700"/>
              <a:t>bonden er skodespelaren og sauen kulissene i det me opplevde som eit autentisk teater om bygdekultur</a:t>
            </a:r>
          </a:p>
        </p:txBody>
      </p:sp>
      <p:pic>
        <p:nvPicPr>
          <p:cNvPr id="6" name="Picture 4"/>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1043842" y="0"/>
            <a:ext cx="1148158"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9451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Norsk ull – en lang historie med en lys fremtid | Norilia">
            <a:extLst>
              <a:ext uri="{FF2B5EF4-FFF2-40B4-BE49-F238E27FC236}">
                <a16:creationId xmlns:a16="http://schemas.microsoft.com/office/drawing/2014/main" id="{96A1D3DF-2C9D-459D-BE60-F81A69F01F9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tel 5"/>
          <p:cNvSpPr>
            <a:spLocks noGrp="1"/>
          </p:cNvSpPr>
          <p:nvPr>
            <p:ph type="title"/>
          </p:nvPr>
        </p:nvSpPr>
        <p:spPr>
          <a:xfrm>
            <a:off x="371094" y="1161288"/>
            <a:ext cx="3438144" cy="1124712"/>
          </a:xfrm>
        </p:spPr>
        <p:txBody>
          <a:bodyPr anchor="b">
            <a:normAutofit/>
          </a:bodyPr>
          <a:lstStyle/>
          <a:p>
            <a:r>
              <a:rPr lang="nn-NO" sz="2800"/>
              <a:t>simuleringssamfunnet</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ssholder for innhold 6"/>
          <p:cNvSpPr>
            <a:spLocks noGrp="1"/>
          </p:cNvSpPr>
          <p:nvPr>
            <p:ph idx="1"/>
          </p:nvPr>
        </p:nvSpPr>
        <p:spPr>
          <a:xfrm>
            <a:off x="371094" y="2718054"/>
            <a:ext cx="3438906" cy="3207258"/>
          </a:xfrm>
        </p:spPr>
        <p:txBody>
          <a:bodyPr anchor="t">
            <a:normAutofit/>
          </a:bodyPr>
          <a:lstStyle/>
          <a:p>
            <a:r>
              <a:rPr lang="nn-NO" sz="1700"/>
              <a:t>No deltek me sjølve i sankinga og simulerer at me er bønder</a:t>
            </a:r>
          </a:p>
          <a:p>
            <a:r>
              <a:rPr lang="nn-NO" sz="1700"/>
              <a:t>Me tek bilde av oss sjølve og postar det på facebook</a:t>
            </a:r>
          </a:p>
          <a:p>
            <a:pPr marL="0" indent="0">
              <a:buNone/>
            </a:pPr>
            <a:endParaRPr lang="nn-NO" sz="1700"/>
          </a:p>
          <a:p>
            <a:pPr marL="0" indent="0">
              <a:buNone/>
            </a:pPr>
            <a:r>
              <a:rPr lang="nb-NO" sz="1700"/>
              <a:t>«Hva smaker vel bedre enn ei herlig fårikålgryte etter en lang dag i fjellet?»</a:t>
            </a:r>
          </a:p>
        </p:txBody>
      </p:sp>
      <p:pic>
        <p:nvPicPr>
          <p:cNvPr id="6" name="Picture 5"/>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0964519" y="0"/>
            <a:ext cx="1227481"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1649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FCF9E5E5-6025-4D36-A1E5-9E7B489F4EC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tel 5"/>
          <p:cNvSpPr>
            <a:spLocks noGrp="1"/>
          </p:cNvSpPr>
          <p:nvPr>
            <p:ph type="title"/>
          </p:nvPr>
        </p:nvSpPr>
        <p:spPr>
          <a:xfrm>
            <a:off x="371094" y="1161288"/>
            <a:ext cx="3438144" cy="1124712"/>
          </a:xfrm>
        </p:spPr>
        <p:txBody>
          <a:bodyPr anchor="b">
            <a:normAutofit/>
          </a:bodyPr>
          <a:lstStyle/>
          <a:p>
            <a:r>
              <a:rPr lang="nn-NO" sz="2800"/>
              <a:t>den nye utmarka</a:t>
            </a:r>
          </a:p>
        </p:txBody>
      </p:sp>
      <p:sp>
        <p:nvSpPr>
          <p:cNvPr id="139" name="Rectangle 1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p:cNvSpPr>
            <a:spLocks noGrp="1"/>
          </p:cNvSpPr>
          <p:nvPr>
            <p:ph idx="1"/>
          </p:nvPr>
        </p:nvSpPr>
        <p:spPr>
          <a:xfrm>
            <a:off x="371094" y="2718054"/>
            <a:ext cx="3438906" cy="3207258"/>
          </a:xfrm>
        </p:spPr>
        <p:txBody>
          <a:bodyPr anchor="t">
            <a:normAutofit/>
          </a:bodyPr>
          <a:lstStyle/>
          <a:p>
            <a:r>
              <a:rPr lang="nn-NO" sz="1700"/>
              <a:t>eit skifte av meiningsinnhald</a:t>
            </a:r>
          </a:p>
          <a:p>
            <a:r>
              <a:rPr lang="nn-NO" sz="1700"/>
              <a:t>representasjonar for den symbolkonsumerande middelklassa</a:t>
            </a:r>
          </a:p>
          <a:p>
            <a:r>
              <a:rPr lang="nn-NO" sz="1700"/>
              <a:t>symbol i vårt iaugefallande konsum </a:t>
            </a:r>
          </a:p>
          <a:p>
            <a:r>
              <a:rPr lang="nn-NO" sz="1700"/>
              <a:t>ein rekvisitt i vår iherdige projisering av flyktige identitetar. </a:t>
            </a:r>
          </a:p>
          <a:p>
            <a:r>
              <a:rPr lang="nn-NO" sz="1700"/>
              <a:t>nye brukarar med legitime interesser</a:t>
            </a:r>
          </a:p>
          <a:p>
            <a:endParaRPr lang="nn-NO" sz="1700"/>
          </a:p>
          <a:p>
            <a:endParaRPr lang="nn-NO" sz="1700"/>
          </a:p>
        </p:txBody>
      </p:sp>
    </p:spTree>
    <p:extLst>
      <p:ext uri="{BB962C8B-B14F-4D97-AF65-F5344CB8AC3E}">
        <p14:creationId xmlns:p14="http://schemas.microsoft.com/office/powerpoint/2010/main" val="14708576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0" y="-20637"/>
            <a:ext cx="12192000" cy="7104896"/>
          </a:xfrm>
          <a:prstGeom prst="rect">
            <a:avLst/>
          </a:prstGeom>
        </p:spPr>
      </p:pic>
      <p:sp>
        <p:nvSpPr>
          <p:cNvPr id="2" name="TekstSylinder 1"/>
          <p:cNvSpPr txBox="1"/>
          <p:nvPr/>
        </p:nvSpPr>
        <p:spPr>
          <a:xfrm>
            <a:off x="3352800" y="503744"/>
            <a:ext cx="5219700" cy="584775"/>
          </a:xfrm>
          <a:prstGeom prst="rect">
            <a:avLst/>
          </a:prstGeom>
          <a:noFill/>
        </p:spPr>
        <p:txBody>
          <a:bodyPr wrap="square" rtlCol="0">
            <a:spAutoFit/>
          </a:bodyPr>
          <a:lstStyle/>
          <a:p>
            <a:pPr algn="ctr"/>
            <a:r>
              <a:rPr lang="nn-NO" sz="3200" dirty="0"/>
              <a:t>utmarka er eit kollektiv gode</a:t>
            </a:r>
          </a:p>
        </p:txBody>
      </p:sp>
      <p:sp>
        <p:nvSpPr>
          <p:cNvPr id="5" name="TekstSylinder 4"/>
          <p:cNvSpPr txBox="1"/>
          <p:nvPr/>
        </p:nvSpPr>
        <p:spPr>
          <a:xfrm>
            <a:off x="2901950" y="1015425"/>
            <a:ext cx="6388100" cy="584775"/>
          </a:xfrm>
          <a:prstGeom prst="rect">
            <a:avLst/>
          </a:prstGeom>
          <a:noFill/>
        </p:spPr>
        <p:txBody>
          <a:bodyPr wrap="square" rtlCol="0">
            <a:spAutoFit/>
          </a:bodyPr>
          <a:lstStyle/>
          <a:p>
            <a:pPr algn="ctr"/>
            <a:r>
              <a:rPr lang="nn-NO" sz="3200" dirty="0"/>
              <a:t>landbruk er ingen kollektiv aktivitet</a:t>
            </a:r>
          </a:p>
        </p:txBody>
      </p:sp>
      <p:sp>
        <p:nvSpPr>
          <p:cNvPr id="6" name="TekstSylinder 5"/>
          <p:cNvSpPr txBox="1"/>
          <p:nvPr/>
        </p:nvSpPr>
        <p:spPr>
          <a:xfrm>
            <a:off x="2021322" y="1526037"/>
            <a:ext cx="7882655" cy="584775"/>
          </a:xfrm>
          <a:prstGeom prst="rect">
            <a:avLst/>
          </a:prstGeom>
          <a:noFill/>
        </p:spPr>
        <p:txBody>
          <a:bodyPr wrap="square" rtlCol="0">
            <a:spAutoFit/>
          </a:bodyPr>
          <a:lstStyle/>
          <a:p>
            <a:pPr algn="ctr"/>
            <a:r>
              <a:rPr lang="nn-NO" sz="3200" dirty="0"/>
              <a:t>folk flest har blitt rekreerande </a:t>
            </a:r>
            <a:r>
              <a:rPr lang="nn-NO" sz="3200" dirty="0" err="1"/>
              <a:t>kolonialistar</a:t>
            </a:r>
            <a:endParaRPr lang="nn-NO" sz="3200" dirty="0"/>
          </a:p>
        </p:txBody>
      </p:sp>
    </p:spTree>
    <p:extLst>
      <p:ext uri="{BB962C8B-B14F-4D97-AF65-F5344CB8AC3E}">
        <p14:creationId xmlns:p14="http://schemas.microsoft.com/office/powerpoint/2010/main" val="108119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panoramio.com.storage.googleapis.com/photos/large/11034347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192000" cy="6949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D3FB-FBED-4317-93ED-2211C520188C}"/>
              </a:ext>
            </a:extLst>
          </p:cNvPr>
          <p:cNvSpPr>
            <a:spLocks noGrp="1"/>
          </p:cNvSpPr>
          <p:nvPr>
            <p:ph type="title"/>
          </p:nvPr>
        </p:nvSpPr>
        <p:spPr>
          <a:xfrm>
            <a:off x="1028700" y="2719753"/>
            <a:ext cx="2628900" cy="709247"/>
          </a:xfrm>
          <a:noFill/>
        </p:spPr>
        <p:txBody>
          <a:bodyPr vert="horz" lIns="91440" tIns="45720" rIns="91440" bIns="45720" rtlCol="0" anchor="ctr">
            <a:normAutofit/>
          </a:bodyPr>
          <a:lstStyle/>
          <a:p>
            <a:pPr algn="ctr"/>
            <a:r>
              <a:rPr lang="en-US" sz="3600" kern="1200" dirty="0" err="1">
                <a:latin typeface="+mj-lt"/>
                <a:ea typeface="+mj-ea"/>
                <a:cs typeface="+mj-cs"/>
              </a:rPr>
              <a:t>ein</a:t>
            </a:r>
            <a:r>
              <a:rPr lang="en-US" sz="3600" kern="1200" dirty="0">
                <a:latin typeface="+mj-lt"/>
                <a:ea typeface="+mj-ea"/>
                <a:cs typeface="+mj-cs"/>
              </a:rPr>
              <a:t> </a:t>
            </a:r>
            <a:r>
              <a:rPr lang="en-US" sz="3600" kern="1200" dirty="0" err="1">
                <a:latin typeface="+mj-lt"/>
                <a:ea typeface="+mj-ea"/>
                <a:cs typeface="+mj-cs"/>
              </a:rPr>
              <a:t>modell</a:t>
            </a:r>
            <a:endParaRPr lang="en-US" sz="3600" kern="1200" dirty="0">
              <a:latin typeface="+mj-lt"/>
              <a:ea typeface="+mj-ea"/>
              <a:cs typeface="+mj-cs"/>
            </a:endParaRPr>
          </a:p>
        </p:txBody>
      </p:sp>
      <p:pic>
        <p:nvPicPr>
          <p:cNvPr id="5" name="Content Placeholder 4">
            <a:extLst>
              <a:ext uri="{FF2B5EF4-FFF2-40B4-BE49-F238E27FC236}">
                <a16:creationId xmlns:a16="http://schemas.microsoft.com/office/drawing/2014/main" id="{E68A57CF-1309-4155-A48D-A4A79820FDB1}"/>
              </a:ext>
            </a:extLst>
          </p:cNvPr>
          <p:cNvPicPr>
            <a:picLocks noGrp="1" noChangeAspect="1"/>
          </p:cNvPicPr>
          <p:nvPr>
            <p:ph idx="1"/>
          </p:nvPr>
        </p:nvPicPr>
        <p:blipFill>
          <a:blip r:embed="rId3"/>
          <a:stretch>
            <a:fillRect/>
          </a:stretch>
        </p:blipFill>
        <p:spPr>
          <a:xfrm>
            <a:off x="4227202" y="528434"/>
            <a:ext cx="8011490" cy="6010074"/>
          </a:xfrm>
          <a:prstGeom prst="rect">
            <a:avLst/>
          </a:prstGeom>
        </p:spPr>
      </p:pic>
      <p:sp>
        <p:nvSpPr>
          <p:cNvPr id="9" name="TextBox 8">
            <a:extLst>
              <a:ext uri="{FF2B5EF4-FFF2-40B4-BE49-F238E27FC236}">
                <a16:creationId xmlns:a16="http://schemas.microsoft.com/office/drawing/2014/main" id="{A87E4385-0BE3-4D20-8B87-47E4018EE565}"/>
              </a:ext>
            </a:extLst>
          </p:cNvPr>
          <p:cNvSpPr txBox="1"/>
          <p:nvPr/>
        </p:nvSpPr>
        <p:spPr>
          <a:xfrm>
            <a:off x="8222271" y="5375459"/>
            <a:ext cx="3645876" cy="954107"/>
          </a:xfrm>
          <a:prstGeom prst="rect">
            <a:avLst/>
          </a:prstGeom>
          <a:noFill/>
        </p:spPr>
        <p:txBody>
          <a:bodyPr wrap="square" rtlCol="0">
            <a:spAutoFit/>
          </a:bodyPr>
          <a:lstStyle/>
          <a:p>
            <a:r>
              <a:rPr lang="en-US" sz="1400" dirty="0">
                <a:latin typeface="Segoe UI" panose="020B0502040204020203" pitchFamily="34" charset="0"/>
              </a:rPr>
              <a:t>Ostrom, E. (1998). A Behavioral Approach to the Rational Choice Theory of Collective Action: Presidential </a:t>
            </a:r>
            <a:r>
              <a:rPr lang="en-US" sz="1400" dirty="0" err="1">
                <a:latin typeface="Segoe UI" panose="020B0502040204020203" pitchFamily="34" charset="0"/>
              </a:rPr>
              <a:t>Adress</a:t>
            </a:r>
            <a:r>
              <a:rPr lang="en-US" sz="1400" dirty="0">
                <a:latin typeface="Segoe UI" panose="020B0502040204020203" pitchFamily="34" charset="0"/>
              </a:rPr>
              <a:t>. </a:t>
            </a:r>
            <a:r>
              <a:rPr lang="en-US" sz="1400" i="1" dirty="0">
                <a:latin typeface="Segoe UI" panose="020B0502040204020203" pitchFamily="34" charset="0"/>
              </a:rPr>
              <a:t>The American Political Science Review</a:t>
            </a:r>
            <a:r>
              <a:rPr lang="en-US" sz="1400" i="0" dirty="0">
                <a:latin typeface="Segoe UI" panose="020B0502040204020203" pitchFamily="34" charset="0"/>
              </a:rPr>
              <a:t>,</a:t>
            </a:r>
            <a:r>
              <a:rPr lang="en-US" sz="1400" i="1" dirty="0">
                <a:latin typeface="Segoe UI" panose="020B0502040204020203" pitchFamily="34" charset="0"/>
              </a:rPr>
              <a:t> 92</a:t>
            </a:r>
            <a:r>
              <a:rPr lang="en-US" sz="1400" i="0" dirty="0">
                <a:latin typeface="Segoe UI" panose="020B0502040204020203" pitchFamily="34" charset="0"/>
              </a:rPr>
              <a:t>(1), 1-22. </a:t>
            </a:r>
            <a:endParaRPr lang="en-GB" sz="1400" dirty="0"/>
          </a:p>
        </p:txBody>
      </p:sp>
      <p:sp>
        <p:nvSpPr>
          <p:cNvPr id="10" name="Oval 9">
            <a:extLst>
              <a:ext uri="{FF2B5EF4-FFF2-40B4-BE49-F238E27FC236}">
                <a16:creationId xmlns:a16="http://schemas.microsoft.com/office/drawing/2014/main" id="{90E7227E-6266-4E05-94DA-3C64749EA4AD}"/>
              </a:ext>
            </a:extLst>
          </p:cNvPr>
          <p:cNvSpPr/>
          <p:nvPr/>
        </p:nvSpPr>
        <p:spPr>
          <a:xfrm rot="5400000">
            <a:off x="4661078" y="4748365"/>
            <a:ext cx="1172455" cy="26420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1685659-3D70-4525-853A-C941844E0A86}"/>
              </a:ext>
            </a:extLst>
          </p:cNvPr>
          <p:cNvSpPr txBox="1"/>
          <p:nvPr/>
        </p:nvSpPr>
        <p:spPr>
          <a:xfrm>
            <a:off x="1019908" y="3704492"/>
            <a:ext cx="2684584" cy="461665"/>
          </a:xfrm>
          <a:prstGeom prst="rect">
            <a:avLst/>
          </a:prstGeom>
          <a:noFill/>
        </p:spPr>
        <p:txBody>
          <a:bodyPr wrap="square" rtlCol="0">
            <a:spAutoFit/>
          </a:bodyPr>
          <a:lstStyle/>
          <a:p>
            <a:pPr algn="ctr"/>
            <a:r>
              <a:rPr lang="en-US" sz="2400" dirty="0"/>
              <a:t>- om </a:t>
            </a:r>
            <a:r>
              <a:rPr lang="en-US" sz="2400" dirty="0" err="1"/>
              <a:t>samarbeid</a:t>
            </a:r>
            <a:endParaRPr lang="en-GB" sz="2400" dirty="0"/>
          </a:p>
        </p:txBody>
      </p:sp>
      <p:sp>
        <p:nvSpPr>
          <p:cNvPr id="12" name="TextBox 11">
            <a:extLst>
              <a:ext uri="{FF2B5EF4-FFF2-40B4-BE49-F238E27FC236}">
                <a16:creationId xmlns:a16="http://schemas.microsoft.com/office/drawing/2014/main" id="{89597144-7715-4728-864F-B6FA8D3FB5A2}"/>
              </a:ext>
            </a:extLst>
          </p:cNvPr>
          <p:cNvSpPr txBox="1"/>
          <p:nvPr/>
        </p:nvSpPr>
        <p:spPr>
          <a:xfrm>
            <a:off x="4090981" y="5895275"/>
            <a:ext cx="2312647" cy="276999"/>
          </a:xfrm>
          <a:prstGeom prst="rect">
            <a:avLst/>
          </a:prstGeom>
          <a:solidFill>
            <a:schemeClr val="bg1"/>
          </a:solidFill>
        </p:spPr>
        <p:txBody>
          <a:bodyPr wrap="square" rtlCol="0">
            <a:spAutoFit/>
          </a:bodyPr>
          <a:lstStyle/>
          <a:p>
            <a:r>
              <a:rPr lang="en-GB" sz="1200" b="1" dirty="0" err="1">
                <a:solidFill>
                  <a:srgbClr val="FF0000"/>
                </a:solidFill>
              </a:rPr>
              <a:t>Frå</a:t>
            </a:r>
            <a:r>
              <a:rPr lang="en-GB" sz="1200" b="1" dirty="0">
                <a:solidFill>
                  <a:srgbClr val="FF0000"/>
                </a:solidFill>
              </a:rPr>
              <a:t> </a:t>
            </a:r>
            <a:r>
              <a:rPr lang="en-GB" sz="1200" b="1" dirty="0" err="1">
                <a:solidFill>
                  <a:srgbClr val="FF0000"/>
                </a:solidFill>
              </a:rPr>
              <a:t>symmetri</a:t>
            </a:r>
            <a:r>
              <a:rPr lang="en-GB" sz="1200" b="1" dirty="0">
                <a:solidFill>
                  <a:srgbClr val="FF0000"/>
                </a:solidFill>
              </a:rPr>
              <a:t> </a:t>
            </a:r>
            <a:r>
              <a:rPr lang="en-GB" sz="1200" b="1" dirty="0" err="1">
                <a:solidFill>
                  <a:srgbClr val="FF0000"/>
                </a:solidFill>
              </a:rPr>
              <a:t>til</a:t>
            </a:r>
            <a:r>
              <a:rPr lang="en-GB" sz="1200" b="1" dirty="0">
                <a:solidFill>
                  <a:srgbClr val="FF0000"/>
                </a:solidFill>
              </a:rPr>
              <a:t> </a:t>
            </a:r>
            <a:r>
              <a:rPr lang="en-GB" sz="1200" b="1" dirty="0" err="1">
                <a:solidFill>
                  <a:srgbClr val="FF0000"/>
                </a:solidFill>
              </a:rPr>
              <a:t>asymmetri</a:t>
            </a:r>
            <a:r>
              <a:rPr lang="en-GB" sz="1200" b="1" dirty="0">
                <a:solidFill>
                  <a:srgbClr val="FF0000"/>
                </a:solidFill>
              </a:rPr>
              <a:t> </a:t>
            </a:r>
            <a:r>
              <a:rPr lang="en-GB" sz="1200" b="1" dirty="0" err="1">
                <a:solidFill>
                  <a:srgbClr val="FF0000"/>
                </a:solidFill>
              </a:rPr>
              <a:t>i</a:t>
            </a:r>
            <a:r>
              <a:rPr lang="en-GB" sz="1200" b="1" dirty="0">
                <a:solidFill>
                  <a:srgbClr val="FF0000"/>
                </a:solidFill>
              </a:rPr>
              <a:t> </a:t>
            </a:r>
            <a:r>
              <a:rPr lang="en-GB" sz="1200" b="1" dirty="0" err="1">
                <a:solidFill>
                  <a:srgbClr val="FF0000"/>
                </a:solidFill>
              </a:rPr>
              <a:t>høve</a:t>
            </a:r>
            <a:endParaRPr lang="en-GB" sz="1200" b="1" dirty="0">
              <a:solidFill>
                <a:srgbClr val="FF0000"/>
              </a:solidFill>
            </a:endParaRPr>
          </a:p>
        </p:txBody>
      </p:sp>
      <p:sp>
        <p:nvSpPr>
          <p:cNvPr id="13" name="TextBox 12">
            <a:extLst>
              <a:ext uri="{FF2B5EF4-FFF2-40B4-BE49-F238E27FC236}">
                <a16:creationId xmlns:a16="http://schemas.microsoft.com/office/drawing/2014/main" id="{C9224C16-FE5C-43E6-B4CE-9078C1F3CE91}"/>
              </a:ext>
            </a:extLst>
          </p:cNvPr>
          <p:cNvSpPr txBox="1"/>
          <p:nvPr/>
        </p:nvSpPr>
        <p:spPr>
          <a:xfrm>
            <a:off x="952500" y="5483180"/>
            <a:ext cx="1406770" cy="369332"/>
          </a:xfrm>
          <a:prstGeom prst="rect">
            <a:avLst/>
          </a:prstGeom>
          <a:noFill/>
        </p:spPr>
        <p:txBody>
          <a:bodyPr wrap="square" rtlCol="0">
            <a:spAutoFit/>
          </a:bodyPr>
          <a:lstStyle/>
          <a:p>
            <a:r>
              <a:rPr lang="en-GB" dirty="0" err="1"/>
              <a:t>Fråkopling</a:t>
            </a:r>
            <a:endParaRPr lang="en-GB" dirty="0"/>
          </a:p>
        </p:txBody>
      </p:sp>
      <p:cxnSp>
        <p:nvCxnSpPr>
          <p:cNvPr id="15" name="Straight Arrow Connector 14">
            <a:extLst>
              <a:ext uri="{FF2B5EF4-FFF2-40B4-BE49-F238E27FC236}">
                <a16:creationId xmlns:a16="http://schemas.microsoft.com/office/drawing/2014/main" id="{FA9EC9FD-E8B0-4C58-9C82-F9C953EC0ECA}"/>
              </a:ext>
            </a:extLst>
          </p:cNvPr>
          <p:cNvCxnSpPr>
            <a:cxnSpLocks/>
          </p:cNvCxnSpPr>
          <p:nvPr/>
        </p:nvCxnSpPr>
        <p:spPr>
          <a:xfrm>
            <a:off x="2343150" y="5767754"/>
            <a:ext cx="1513507" cy="1275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Ellipse 2">
            <a:extLst>
              <a:ext uri="{FF2B5EF4-FFF2-40B4-BE49-F238E27FC236}">
                <a16:creationId xmlns:a16="http://schemas.microsoft.com/office/drawing/2014/main" id="{B69FDE2D-5B33-8147-A9B1-951880FF3593}"/>
              </a:ext>
            </a:extLst>
          </p:cNvPr>
          <p:cNvSpPr/>
          <p:nvPr/>
        </p:nvSpPr>
        <p:spPr>
          <a:xfrm>
            <a:off x="4227202" y="3807246"/>
            <a:ext cx="4769223" cy="13592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4" name="Ellipse 3">
            <a:extLst>
              <a:ext uri="{FF2B5EF4-FFF2-40B4-BE49-F238E27FC236}">
                <a16:creationId xmlns:a16="http://schemas.microsoft.com/office/drawing/2014/main" id="{4CCE55A6-1C50-4EC6-8E1C-8B2E5FB13041}"/>
              </a:ext>
            </a:extLst>
          </p:cNvPr>
          <p:cNvSpPr/>
          <p:nvPr/>
        </p:nvSpPr>
        <p:spPr>
          <a:xfrm>
            <a:off x="952500" y="2529840"/>
            <a:ext cx="3017227" cy="2133600"/>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s://1.bp.blogspot.com/-GOygmc70EL8/T3Wm8rEY2MI/AAAAAAAAAYI/YkHCK92kA9M/w1200-h630-p-k-no-nu/ostrom_main.jpg">
            <a:extLst>
              <a:ext uri="{FF2B5EF4-FFF2-40B4-BE49-F238E27FC236}">
                <a16:creationId xmlns:a16="http://schemas.microsoft.com/office/drawing/2014/main" id="{F52B17B2-BD39-44F9-B5AD-C17576E30E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67396" y="0"/>
            <a:ext cx="3324604" cy="1511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99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P spid="10" grpId="1" animBg="1"/>
      <p:bldP spid="11" grpId="0"/>
      <p:bldP spid="12" grpId="0" animBg="1"/>
      <p:bldP spid="13" grpId="0"/>
      <p:bldP spid="13" grpId="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D3FB-FBED-4317-93ED-2211C520188C}"/>
              </a:ext>
            </a:extLst>
          </p:cNvPr>
          <p:cNvSpPr>
            <a:spLocks noGrp="1"/>
          </p:cNvSpPr>
          <p:nvPr>
            <p:ph type="title"/>
          </p:nvPr>
        </p:nvSpPr>
        <p:spPr>
          <a:xfrm>
            <a:off x="69040" y="2515320"/>
            <a:ext cx="7692209" cy="2839783"/>
          </a:xfrm>
        </p:spPr>
        <p:txBody>
          <a:bodyPr>
            <a:normAutofit/>
          </a:bodyPr>
          <a:lstStyle/>
          <a:p>
            <a:pPr algn="ctr"/>
            <a:r>
              <a:rPr lang="nn-NO" sz="5400" dirty="0"/>
              <a:t>organisering, organisering, organisering</a:t>
            </a:r>
          </a:p>
        </p:txBody>
      </p:sp>
      <p:pic>
        <p:nvPicPr>
          <p:cNvPr id="2050" name="Picture 2">
            <a:extLst>
              <a:ext uri="{FF2B5EF4-FFF2-40B4-BE49-F238E27FC236}">
                <a16:creationId xmlns:a16="http://schemas.microsoft.com/office/drawing/2014/main" id="{B91267D5-4A93-46DE-A1BC-D1D1A6475157}"/>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5142946" y="40971"/>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D2D62A8-0C77-C445-AF18-787C7966F4E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7190585" y="3077682"/>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2.bp.blogspot.com/-h48FOrVQ3rA/V8jMfcLqNmI/AAAAAAAC04o/jHj3Wjq5GI0BEwupopGpQPfzwuRgThb2ACKgB/s1600/20160827_17422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549"/>
            <a:ext cx="12192000" cy="6685877"/>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p:cNvPicPr>
            <a:picLocks noChangeAspect="1"/>
          </p:cNvPicPr>
          <p:nvPr/>
        </p:nvPicPr>
        <p:blipFill>
          <a:blip r:embed="rId4"/>
          <a:stretch>
            <a:fillRect/>
          </a:stretch>
        </p:blipFill>
        <p:spPr>
          <a:xfrm>
            <a:off x="0" y="0"/>
            <a:ext cx="12192000" cy="6858000"/>
          </a:xfrm>
          <a:prstGeom prst="rect">
            <a:avLst/>
          </a:prstGeom>
        </p:spPr>
      </p:pic>
      <p:sp>
        <p:nvSpPr>
          <p:cNvPr id="5" name="TekstSylinder 4"/>
          <p:cNvSpPr txBox="1"/>
          <p:nvPr/>
        </p:nvSpPr>
        <p:spPr>
          <a:xfrm>
            <a:off x="8032832" y="238092"/>
            <a:ext cx="4282632" cy="646331"/>
          </a:xfrm>
          <a:prstGeom prst="rect">
            <a:avLst/>
          </a:prstGeom>
          <a:noFill/>
        </p:spPr>
        <p:txBody>
          <a:bodyPr wrap="square" rtlCol="0">
            <a:spAutoFit/>
          </a:bodyPr>
          <a:lstStyle/>
          <a:p>
            <a:r>
              <a:rPr lang="nn-NO" sz="3600" dirty="0">
                <a:solidFill>
                  <a:schemeClr val="bg1"/>
                </a:solidFill>
              </a:rPr>
              <a:t>takk for merksemda</a:t>
            </a:r>
          </a:p>
        </p:txBody>
      </p:sp>
      <p:sp>
        <p:nvSpPr>
          <p:cNvPr id="6" name="Plassholder for innhold 2">
            <a:extLst>
              <a:ext uri="{FF2B5EF4-FFF2-40B4-BE49-F238E27FC236}">
                <a16:creationId xmlns:a16="http://schemas.microsoft.com/office/drawing/2014/main" id="{AB78430C-9D43-40C6-990E-2AAC110568B9}"/>
              </a:ext>
            </a:extLst>
          </p:cNvPr>
          <p:cNvSpPr>
            <a:spLocks noGrp="1"/>
          </p:cNvSpPr>
          <p:nvPr>
            <p:ph idx="1"/>
          </p:nvPr>
        </p:nvSpPr>
        <p:spPr>
          <a:xfrm>
            <a:off x="467544" y="731520"/>
            <a:ext cx="11084376" cy="6003905"/>
          </a:xfrm>
        </p:spPr>
        <p:txBody>
          <a:bodyPr>
            <a:noAutofit/>
          </a:bodyPr>
          <a:lstStyle/>
          <a:p>
            <a:pPr marL="0" indent="0">
              <a:lnSpc>
                <a:spcPct val="100000"/>
              </a:lnSpc>
              <a:buNone/>
            </a:pPr>
            <a:r>
              <a:rPr lang="nn-NO" sz="1400" b="1" kern="1200" dirty="0">
                <a:solidFill>
                  <a:schemeClr val="bg1"/>
                </a:solidFill>
              </a:rPr>
              <a:t>Flø 2006. Utanfor folkeskikken -</a:t>
            </a:r>
            <a:r>
              <a:rPr lang="nn-NO" sz="1400" b="1" kern="1200" dirty="0">
                <a:solidFill>
                  <a:schemeClr val="bg2"/>
                </a:solidFill>
              </a:rPr>
              <a:t> </a:t>
            </a:r>
            <a:r>
              <a:rPr lang="nn-NO" sz="1400" b="1" kern="1200" dirty="0">
                <a:solidFill>
                  <a:schemeClr val="bg1"/>
                </a:solidFill>
              </a:rPr>
              <a:t>ei forteljing om nye bygdefolk.</a:t>
            </a:r>
            <a:r>
              <a:rPr lang="nn-NO" sz="1400" b="1" kern="1200" dirty="0">
                <a:solidFill>
                  <a:srgbClr val="FFFFFF"/>
                </a:solidFill>
              </a:rPr>
              <a:t> </a:t>
            </a:r>
            <a:r>
              <a:rPr lang="nn-NO" sz="1400" b="1" i="1" kern="1200" dirty="0">
                <a:solidFill>
                  <a:srgbClr val="FFFFFF"/>
                </a:solidFill>
              </a:rPr>
              <a:t>Syn og Segn</a:t>
            </a:r>
            <a:r>
              <a:rPr lang="nn-NO" sz="1400" b="1" kern="1200" dirty="0">
                <a:solidFill>
                  <a:srgbClr val="FFFFFF"/>
                </a:solidFill>
              </a:rPr>
              <a:t> (2):6-15.</a:t>
            </a:r>
          </a:p>
          <a:p>
            <a:pPr marL="0" indent="0">
              <a:lnSpc>
                <a:spcPct val="100000"/>
              </a:lnSpc>
              <a:buNone/>
            </a:pPr>
            <a:r>
              <a:rPr lang="nn-NO" sz="1400" b="1" kern="1200" dirty="0">
                <a:solidFill>
                  <a:srgbClr val="FFFFFF"/>
                </a:solidFill>
              </a:rPr>
              <a:t>Flø 2008. Bygdedyret og elgen - ei </a:t>
            </a:r>
            <a:r>
              <a:rPr lang="nn-NO" sz="1400" b="1" kern="1200" dirty="0" err="1">
                <a:solidFill>
                  <a:srgbClr val="FFFFFF"/>
                </a:solidFill>
              </a:rPr>
              <a:t>stiavhengig</a:t>
            </a:r>
            <a:r>
              <a:rPr lang="nn-NO" sz="1400" b="1" kern="1200" dirty="0">
                <a:solidFill>
                  <a:srgbClr val="FFFFFF"/>
                </a:solidFill>
              </a:rPr>
              <a:t> analyse av næringsutvikling i </a:t>
            </a:r>
            <a:r>
              <a:rPr lang="nn-NO" sz="1400" b="1" kern="1200" dirty="0" err="1">
                <a:solidFill>
                  <a:srgbClr val="FFFFFF"/>
                </a:solidFill>
              </a:rPr>
              <a:t>elgskogen</a:t>
            </a:r>
            <a:r>
              <a:rPr lang="nn-NO" sz="1400" b="1" kern="1200" dirty="0">
                <a:solidFill>
                  <a:srgbClr val="FFFFFF"/>
                </a:solidFill>
              </a:rPr>
              <a:t>. I </a:t>
            </a:r>
            <a:r>
              <a:rPr lang="nn-NO" sz="1400" b="1" i="1" kern="1200" dirty="0">
                <a:solidFill>
                  <a:srgbClr val="FFFFFF"/>
                </a:solidFill>
              </a:rPr>
              <a:t>Den nye bygda</a:t>
            </a:r>
            <a:r>
              <a:rPr lang="nn-NO" sz="1400" b="1" kern="1200" dirty="0">
                <a:solidFill>
                  <a:srgbClr val="FFFFFF"/>
                </a:solidFill>
              </a:rPr>
              <a:t>. Redigert av: R. Almås, M. S. Haugen, M. 	Villa &amp; J. F. Rye. Tapir. Trondheim.</a:t>
            </a:r>
            <a:endParaRPr lang="nn-NO" sz="1400" b="1" dirty="0">
              <a:solidFill>
                <a:srgbClr val="FFFFFF"/>
              </a:solidFill>
            </a:endParaRPr>
          </a:p>
          <a:p>
            <a:pPr marL="0" indent="0">
              <a:lnSpc>
                <a:spcPct val="100000"/>
              </a:lnSpc>
              <a:buNone/>
            </a:pPr>
            <a:r>
              <a:rPr lang="nn-NO" sz="1400" b="1" kern="1200" dirty="0">
                <a:solidFill>
                  <a:srgbClr val="FFFFFF"/>
                </a:solidFill>
              </a:rPr>
              <a:t>Flø 2009. Vondtet i norsk bygdeutvikling. </a:t>
            </a:r>
            <a:r>
              <a:rPr lang="nn-NO" sz="1400" b="1" i="1" kern="1200" dirty="0">
                <a:solidFill>
                  <a:srgbClr val="FFFFFF"/>
                </a:solidFill>
              </a:rPr>
              <a:t>Syn og Segn</a:t>
            </a:r>
            <a:r>
              <a:rPr lang="nn-NO" sz="1400" b="1" kern="1200" dirty="0">
                <a:solidFill>
                  <a:srgbClr val="FFFFFF"/>
                </a:solidFill>
              </a:rPr>
              <a:t> (3):76-80.</a:t>
            </a:r>
          </a:p>
          <a:p>
            <a:pPr marL="0" indent="0">
              <a:lnSpc>
                <a:spcPct val="100000"/>
              </a:lnSpc>
              <a:buNone/>
            </a:pPr>
            <a:r>
              <a:rPr lang="nn-NO" sz="1400" b="1" kern="1200" dirty="0">
                <a:solidFill>
                  <a:srgbClr val="FFFFFF"/>
                </a:solidFill>
              </a:rPr>
              <a:t>Flø 2010. Bygda - forståing og implikasjonar. </a:t>
            </a:r>
            <a:r>
              <a:rPr lang="nn-NO" sz="1400" b="1" i="1" kern="1200" dirty="0">
                <a:solidFill>
                  <a:srgbClr val="FFFFFF"/>
                </a:solidFill>
              </a:rPr>
              <a:t>PLAN</a:t>
            </a:r>
            <a:r>
              <a:rPr lang="nn-NO" sz="1400" b="1" kern="1200" dirty="0">
                <a:solidFill>
                  <a:srgbClr val="FFFFFF"/>
                </a:solidFill>
              </a:rPr>
              <a:t> (5):20-25.</a:t>
            </a:r>
          </a:p>
          <a:p>
            <a:pPr marL="0" indent="0">
              <a:lnSpc>
                <a:spcPct val="100000"/>
              </a:lnSpc>
              <a:buNone/>
            </a:pPr>
            <a:r>
              <a:rPr lang="nn-NO" sz="1400" b="1" kern="1200" dirty="0">
                <a:solidFill>
                  <a:srgbClr val="FFFFFF"/>
                </a:solidFill>
              </a:rPr>
              <a:t>Flø 2011. Sex, sprit og storokse - Marknaden i møte med den østerdalske </a:t>
            </a:r>
            <a:r>
              <a:rPr lang="nn-NO" sz="1400" b="1" kern="1200" dirty="0" err="1">
                <a:solidFill>
                  <a:srgbClr val="FFFFFF"/>
                </a:solidFill>
              </a:rPr>
              <a:t>elgjaktetos</a:t>
            </a:r>
            <a:r>
              <a:rPr lang="nn-NO" sz="1400" b="1" kern="1200" dirty="0">
                <a:solidFill>
                  <a:srgbClr val="FFFFFF"/>
                </a:solidFill>
              </a:rPr>
              <a:t>. I </a:t>
            </a:r>
            <a:r>
              <a:rPr lang="nn-NO" sz="1400" b="1" i="1" kern="1200" dirty="0">
                <a:solidFill>
                  <a:srgbClr val="FFFFFF"/>
                </a:solidFill>
              </a:rPr>
              <a:t>Rurale brytningar</a:t>
            </a:r>
            <a:r>
              <a:rPr lang="nn-NO" sz="1400" b="1" kern="1200" dirty="0">
                <a:solidFill>
                  <a:srgbClr val="FFFFFF"/>
                </a:solidFill>
              </a:rPr>
              <a:t>. Redigert av: M. Haugen &amp; E. P. Stræte. 	Tapir. Trondheim.</a:t>
            </a:r>
          </a:p>
          <a:p>
            <a:pPr marL="0" indent="0" eaLnBrk="1" fontAlgn="auto" hangingPunct="1">
              <a:lnSpc>
                <a:spcPct val="100000"/>
              </a:lnSpc>
              <a:spcBef>
                <a:spcPts val="0"/>
              </a:spcBef>
              <a:spcAft>
                <a:spcPts val="0"/>
              </a:spcAft>
              <a:buNone/>
              <a:defRPr/>
            </a:pPr>
            <a:r>
              <a:rPr lang="nn-NO" sz="1400" b="1" kern="1200" dirty="0">
                <a:solidFill>
                  <a:srgbClr val="FFFFFF"/>
                </a:solidFill>
              </a:rPr>
              <a:t>Flø 2012. Arealpress i utmark. </a:t>
            </a:r>
            <a:r>
              <a:rPr lang="nn-NO" sz="1400" b="1" i="1" kern="1200" dirty="0">
                <a:solidFill>
                  <a:srgbClr val="FFFFFF"/>
                </a:solidFill>
              </a:rPr>
              <a:t>PLAN</a:t>
            </a:r>
            <a:r>
              <a:rPr lang="nn-NO" sz="1400" b="1" kern="1200" dirty="0">
                <a:solidFill>
                  <a:srgbClr val="FFFFFF"/>
                </a:solidFill>
              </a:rPr>
              <a:t> (3 - 4/2012):76 - 79.</a:t>
            </a:r>
            <a:endParaRPr lang="nn-NO" sz="1400" b="1" dirty="0">
              <a:solidFill>
                <a:srgbClr val="FFFFFF"/>
              </a:solidFill>
            </a:endParaRPr>
          </a:p>
          <a:p>
            <a:pPr marL="0" indent="0">
              <a:lnSpc>
                <a:spcPct val="100000"/>
              </a:lnSpc>
              <a:buNone/>
            </a:pPr>
            <a:r>
              <a:rPr lang="nn-NO" sz="1400" b="1" kern="1200" dirty="0">
                <a:solidFill>
                  <a:srgbClr val="FFFFFF"/>
                </a:solidFill>
              </a:rPr>
              <a:t>Flø 2012. Kjøt, kjensle og kameratskap - om reglar, normer og kulturell danning. I </a:t>
            </a:r>
            <a:r>
              <a:rPr lang="nn-NO" sz="1400" b="1" i="1" kern="1200" dirty="0">
                <a:solidFill>
                  <a:srgbClr val="FFFFFF"/>
                </a:solidFill>
              </a:rPr>
              <a:t>Bygdeutviklingas paradoks</a:t>
            </a:r>
            <a:r>
              <a:rPr lang="nn-NO" sz="1400" b="1" kern="1200" dirty="0">
                <a:solidFill>
                  <a:srgbClr val="FFFFFF"/>
                </a:solidFill>
              </a:rPr>
              <a:t>. Redigert av: M. B. Bringslid. 	Scandinavian </a:t>
            </a:r>
            <a:r>
              <a:rPr lang="nn-NO" sz="1400" b="1" kern="1200" dirty="0" err="1">
                <a:solidFill>
                  <a:srgbClr val="FFFFFF"/>
                </a:solidFill>
              </a:rPr>
              <a:t>Academic</a:t>
            </a:r>
            <a:r>
              <a:rPr lang="nn-NO" sz="1400" b="1" kern="1200" dirty="0">
                <a:solidFill>
                  <a:srgbClr val="FFFFFF"/>
                </a:solidFill>
              </a:rPr>
              <a:t> Press. Oslo.</a:t>
            </a:r>
          </a:p>
          <a:p>
            <a:pPr marL="0" indent="0">
              <a:lnSpc>
                <a:spcPct val="100000"/>
              </a:lnSpc>
              <a:buNone/>
            </a:pPr>
            <a:r>
              <a:rPr lang="nn-NO" sz="1400" b="1" kern="1200" dirty="0">
                <a:solidFill>
                  <a:srgbClr val="FFFFFF"/>
                </a:solidFill>
              </a:rPr>
              <a:t>Flø 2013. Me og dei andre. Om lindukar, Framstegspartiet og bygda som sosial konstruksjon. Sosiologisk Tidsskrift 21 (2).</a:t>
            </a:r>
          </a:p>
          <a:p>
            <a:pPr marL="0" indent="0">
              <a:lnSpc>
                <a:spcPct val="100000"/>
              </a:lnSpc>
              <a:buNone/>
            </a:pPr>
            <a:r>
              <a:rPr lang="nn-NO" sz="1400" b="1" kern="1200" dirty="0">
                <a:solidFill>
                  <a:srgbClr val="FFFFFF"/>
                </a:solidFill>
              </a:rPr>
              <a:t>Flø 2015. Bygda som vare – om bygda, elgen og folkeskikken. Avhandling levert for grada </a:t>
            </a:r>
            <a:r>
              <a:rPr lang="nn-NO" sz="1400" b="1" kern="1200" dirty="0" err="1">
                <a:solidFill>
                  <a:srgbClr val="FFFFFF"/>
                </a:solidFill>
              </a:rPr>
              <a:t>PhD</a:t>
            </a:r>
            <a:r>
              <a:rPr lang="nn-NO" sz="1400" b="1" kern="1200" dirty="0">
                <a:solidFill>
                  <a:srgbClr val="FFFFFF"/>
                </a:solidFill>
              </a:rPr>
              <a:t>. ISS, NTNU. Trondheim</a:t>
            </a:r>
            <a:endParaRPr lang="nn-NO" sz="1400" b="1" dirty="0">
              <a:solidFill>
                <a:srgbClr val="FFFFFF"/>
              </a:solidFill>
            </a:endParaRPr>
          </a:p>
          <a:p>
            <a:pPr marL="0" indent="0">
              <a:lnSpc>
                <a:spcPct val="100000"/>
              </a:lnSpc>
              <a:buNone/>
            </a:pPr>
            <a:r>
              <a:rPr lang="nn-NO" sz="1400" b="1" dirty="0">
                <a:solidFill>
                  <a:srgbClr val="FFFFFF"/>
                </a:solidFill>
              </a:rPr>
              <a:t>Flø, Bjørn Egil. 2020. Kjensla av ran. I Distriktsopprør. Periferien på nytt i sentrum. I Almås &amp; Fuglestad (red). Oslo: Dreyer Forlag A/S.</a:t>
            </a:r>
          </a:p>
          <a:p>
            <a:pPr marL="0" indent="0">
              <a:lnSpc>
                <a:spcPct val="100000"/>
              </a:lnSpc>
              <a:buNone/>
            </a:pPr>
            <a:r>
              <a:rPr lang="nn-NO" sz="1400" b="1" dirty="0">
                <a:solidFill>
                  <a:srgbClr val="FFFFFF"/>
                </a:solidFill>
              </a:rPr>
              <a:t>Flemsæter, Frode &amp; Bjørn Egil Flø (red). 2021. Utmark i endring. Cappelen Damm Akademisk, NOASP. Oslo.</a:t>
            </a:r>
          </a:p>
          <a:p>
            <a:pPr marL="0" indent="0">
              <a:lnSpc>
                <a:spcPct val="100000"/>
              </a:lnSpc>
              <a:buNone/>
            </a:pPr>
            <a:r>
              <a:rPr lang="nn-NO" sz="1400" b="1" dirty="0">
                <a:solidFill>
                  <a:srgbClr val="FFFFFF"/>
                </a:solidFill>
              </a:rPr>
              <a:t>Flø, Bjørn Egil &amp; Frode Flemsæter. 2021. Utmark i endring – når nye tider gir andre tilhøve. I Flemsæter &amp; Flø (red) Utmark i endring. Cappelen Damm Akademisk. NOSAP. Oslo</a:t>
            </a:r>
          </a:p>
          <a:p>
            <a:pPr marL="0" indent="0">
              <a:lnSpc>
                <a:spcPct val="100000"/>
              </a:lnSpc>
              <a:buNone/>
            </a:pPr>
            <a:r>
              <a:rPr lang="nn-NO" sz="1400" b="1" dirty="0">
                <a:solidFill>
                  <a:srgbClr val="FFFFFF"/>
                </a:solidFill>
              </a:rPr>
              <a:t>Flø, Bjørn Egil. 2021. Mot ei framtid for utmarksbeite – om beiting, sjølvkjensle og forståing mellom folk. I Flemsæter &amp; Flø (red) Utmark i endring. Cappelen Damm Akademisk NOSAP. Oslo.</a:t>
            </a:r>
          </a:p>
          <a:p>
            <a:pPr marL="0" indent="0">
              <a:lnSpc>
                <a:spcPct val="100000"/>
              </a:lnSpc>
              <a:buNone/>
            </a:pPr>
            <a:r>
              <a:rPr lang="nn-NO" sz="1400" b="1" dirty="0">
                <a:solidFill>
                  <a:srgbClr val="FFFFFF"/>
                </a:solidFill>
              </a:rPr>
              <a:t>Flø, Bjørn Egil. 2021. Bygda som vare. Arr-Idehistorisk tidsskrift nr. 1, 2021. s. 17 - 31</a:t>
            </a:r>
          </a:p>
          <a:p>
            <a:pPr marL="0" indent="0" algn="ctr">
              <a:lnSpc>
                <a:spcPct val="100000"/>
              </a:lnSpc>
              <a:buNone/>
            </a:pPr>
            <a:r>
              <a:rPr lang="nn-NO" sz="2000" b="1" dirty="0">
                <a:solidFill>
                  <a:srgbClr val="FFFFFF"/>
                </a:solidFill>
              </a:rPr>
              <a:t>Blogg: www.bjornflo.com</a:t>
            </a:r>
          </a:p>
          <a:p>
            <a:pPr marL="0" indent="0">
              <a:buNone/>
            </a:pPr>
            <a:endParaRPr lang="nn-NO" dirty="0"/>
          </a:p>
        </p:txBody>
      </p:sp>
    </p:spTree>
    <p:extLst>
      <p:ext uri="{BB962C8B-B14F-4D97-AF65-F5344CB8AC3E}">
        <p14:creationId xmlns:p14="http://schemas.microsoft.com/office/powerpoint/2010/main" val="11838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14" end="14"/>
                                            </p:txEl>
                                          </p:spTgt>
                                        </p:tgtEl>
                                        <p:attrNameLst>
                                          <p:attrName>style.visibility</p:attrName>
                                        </p:attrNameLst>
                                      </p:cBhvr>
                                      <p:to>
                                        <p:strVal val="visible"/>
                                      </p:to>
                                    </p:set>
                                    <p:animEffect transition="in" filter="fade">
                                      <p:cBhvr>
                                        <p:cTn id="7" dur="500"/>
                                        <p:tgtEl>
                                          <p:spTgt spid="6">
                                            <p:txEl>
                                              <p:pRg st="14" end="14"/>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anim calcmode="lin" valueType="num">
                                      <p:cBhvr>
                                        <p:cTn id="12"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anim calcmode="lin" valueType="num">
                                      <p:cBhvr>
                                        <p:cTn id="18"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42" presetClass="entr" presetSubtype="0" fill="hold"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2000"/>
                                        <p:tgtEl>
                                          <p:spTgt spid="6">
                                            <p:txEl>
                                              <p:pRg st="2" end="2"/>
                                            </p:txEl>
                                          </p:spTgt>
                                        </p:tgtEl>
                                      </p:cBhvr>
                                    </p:animEffect>
                                    <p:anim calcmode="lin" valueType="num">
                                      <p:cBhvr>
                                        <p:cTn id="24"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6500"/>
                            </p:stCondLst>
                            <p:childTnLst>
                              <p:par>
                                <p:cTn id="27" presetID="42" presetClass="entr" presetSubtype="0" fill="hold"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2000"/>
                                        <p:tgtEl>
                                          <p:spTgt spid="6">
                                            <p:txEl>
                                              <p:pRg st="3" end="3"/>
                                            </p:txEl>
                                          </p:spTgt>
                                        </p:tgtEl>
                                      </p:cBhvr>
                                    </p:animEffect>
                                    <p:anim calcmode="lin" valueType="num">
                                      <p:cBhvr>
                                        <p:cTn id="30"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8500"/>
                            </p:stCondLst>
                            <p:childTnLst>
                              <p:par>
                                <p:cTn id="33" presetID="42" presetClass="entr" presetSubtype="0"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2000"/>
                                        <p:tgtEl>
                                          <p:spTgt spid="6">
                                            <p:txEl>
                                              <p:pRg st="4" end="4"/>
                                            </p:txEl>
                                          </p:spTgt>
                                        </p:tgtEl>
                                      </p:cBhvr>
                                    </p:animEffect>
                                    <p:anim calcmode="lin" valueType="num">
                                      <p:cBhvr>
                                        <p:cTn id="36"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500"/>
                            </p:stCondLst>
                            <p:childTnLst>
                              <p:par>
                                <p:cTn id="39" presetID="42" presetClass="entr" presetSubtype="0" fill="hold" nodeType="after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2000"/>
                                        <p:tgtEl>
                                          <p:spTgt spid="6">
                                            <p:txEl>
                                              <p:pRg st="5" end="5"/>
                                            </p:txEl>
                                          </p:spTgt>
                                        </p:tgtEl>
                                      </p:cBhvr>
                                    </p:animEffect>
                                    <p:anim calcmode="lin" valueType="num">
                                      <p:cBhvr>
                                        <p:cTn id="42"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3" dur="2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12500"/>
                            </p:stCondLst>
                            <p:childTnLst>
                              <p:par>
                                <p:cTn id="45" presetID="42" presetClass="entr" presetSubtype="0" fill="hold" nodeType="after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2000"/>
                                        <p:tgtEl>
                                          <p:spTgt spid="6">
                                            <p:txEl>
                                              <p:pRg st="6" end="6"/>
                                            </p:txEl>
                                          </p:spTgt>
                                        </p:tgtEl>
                                      </p:cBhvr>
                                    </p:animEffect>
                                    <p:anim calcmode="lin" valueType="num">
                                      <p:cBhvr>
                                        <p:cTn id="48"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9" dur="2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0" fill="hold">
                            <p:stCondLst>
                              <p:cond delay="14500"/>
                            </p:stCondLst>
                            <p:childTnLst>
                              <p:par>
                                <p:cTn id="51" presetID="42" presetClass="entr" presetSubtype="0" fill="hold" nodeType="after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fade">
                                      <p:cBhvr>
                                        <p:cTn id="53" dur="2000"/>
                                        <p:tgtEl>
                                          <p:spTgt spid="6">
                                            <p:txEl>
                                              <p:pRg st="7" end="7"/>
                                            </p:txEl>
                                          </p:spTgt>
                                        </p:tgtEl>
                                      </p:cBhvr>
                                    </p:animEffect>
                                    <p:anim calcmode="lin" valueType="num">
                                      <p:cBhvr>
                                        <p:cTn id="54" dur="2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5" dur="2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6" fill="hold">
                            <p:stCondLst>
                              <p:cond delay="16500"/>
                            </p:stCondLst>
                            <p:childTnLst>
                              <p:par>
                                <p:cTn id="57" presetID="42" presetClass="entr" presetSubtype="0" fill="hold" nodeType="after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2000"/>
                                        <p:tgtEl>
                                          <p:spTgt spid="6">
                                            <p:txEl>
                                              <p:pRg st="8" end="8"/>
                                            </p:txEl>
                                          </p:spTgt>
                                        </p:tgtEl>
                                      </p:cBhvr>
                                    </p:animEffect>
                                    <p:anim calcmode="lin" valueType="num">
                                      <p:cBhvr>
                                        <p:cTn id="60" dur="2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1" dur="2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62" fill="hold">
                            <p:stCondLst>
                              <p:cond delay="18500"/>
                            </p:stCondLst>
                            <p:childTnLst>
                              <p:par>
                                <p:cTn id="63" presetID="42" presetClass="entr" presetSubtype="0" fill="hold" nodeType="afterEffect">
                                  <p:stCondLst>
                                    <p:cond delay="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2000"/>
                                        <p:tgtEl>
                                          <p:spTgt spid="6">
                                            <p:txEl>
                                              <p:pRg st="9" end="9"/>
                                            </p:txEl>
                                          </p:spTgt>
                                        </p:tgtEl>
                                      </p:cBhvr>
                                    </p:animEffect>
                                    <p:anim calcmode="lin" valueType="num">
                                      <p:cBhvr>
                                        <p:cTn id="66" dur="2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7" dur="2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68" fill="hold">
                            <p:stCondLst>
                              <p:cond delay="20500"/>
                            </p:stCondLst>
                            <p:childTnLst>
                              <p:par>
                                <p:cTn id="69" presetID="42" presetClass="entr" presetSubtype="0" fill="hold" nodeType="afterEffect">
                                  <p:stCondLst>
                                    <p:cond delay="0"/>
                                  </p:stCondLst>
                                  <p:childTnLst>
                                    <p:set>
                                      <p:cBhvr>
                                        <p:cTn id="70" dur="1" fill="hold">
                                          <p:stCondLst>
                                            <p:cond delay="0"/>
                                          </p:stCondLst>
                                        </p:cTn>
                                        <p:tgtEl>
                                          <p:spTgt spid="6">
                                            <p:txEl>
                                              <p:pRg st="10" end="10"/>
                                            </p:txEl>
                                          </p:spTgt>
                                        </p:tgtEl>
                                        <p:attrNameLst>
                                          <p:attrName>style.visibility</p:attrName>
                                        </p:attrNameLst>
                                      </p:cBhvr>
                                      <p:to>
                                        <p:strVal val="visible"/>
                                      </p:to>
                                    </p:set>
                                    <p:animEffect transition="in" filter="fade">
                                      <p:cBhvr>
                                        <p:cTn id="71" dur="2000"/>
                                        <p:tgtEl>
                                          <p:spTgt spid="6">
                                            <p:txEl>
                                              <p:pRg st="10" end="10"/>
                                            </p:txEl>
                                          </p:spTgt>
                                        </p:tgtEl>
                                      </p:cBhvr>
                                    </p:animEffect>
                                    <p:anim calcmode="lin" valueType="num">
                                      <p:cBhvr>
                                        <p:cTn id="72" dur="2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3" dur="2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par>
                          <p:cTn id="74" fill="hold">
                            <p:stCondLst>
                              <p:cond delay="22500"/>
                            </p:stCondLst>
                            <p:childTnLst>
                              <p:par>
                                <p:cTn id="75" presetID="42" presetClass="entr" presetSubtype="0" fill="hold" nodeType="afterEffect">
                                  <p:stCondLst>
                                    <p:cond delay="0"/>
                                  </p:stCondLst>
                                  <p:childTnLst>
                                    <p:set>
                                      <p:cBhvr>
                                        <p:cTn id="76" dur="1" fill="hold">
                                          <p:stCondLst>
                                            <p:cond delay="0"/>
                                          </p:stCondLst>
                                        </p:cTn>
                                        <p:tgtEl>
                                          <p:spTgt spid="6">
                                            <p:txEl>
                                              <p:pRg st="11" end="11"/>
                                            </p:txEl>
                                          </p:spTgt>
                                        </p:tgtEl>
                                        <p:attrNameLst>
                                          <p:attrName>style.visibility</p:attrName>
                                        </p:attrNameLst>
                                      </p:cBhvr>
                                      <p:to>
                                        <p:strVal val="visible"/>
                                      </p:to>
                                    </p:set>
                                    <p:animEffect transition="in" filter="fade">
                                      <p:cBhvr>
                                        <p:cTn id="77" dur="2000"/>
                                        <p:tgtEl>
                                          <p:spTgt spid="6">
                                            <p:txEl>
                                              <p:pRg st="11" end="11"/>
                                            </p:txEl>
                                          </p:spTgt>
                                        </p:tgtEl>
                                      </p:cBhvr>
                                    </p:animEffect>
                                    <p:anim calcmode="lin" valueType="num">
                                      <p:cBhvr>
                                        <p:cTn id="78" dur="2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79" dur="2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par>
                          <p:cTn id="80" fill="hold">
                            <p:stCondLst>
                              <p:cond delay="24500"/>
                            </p:stCondLst>
                            <p:childTnLst>
                              <p:par>
                                <p:cTn id="81" presetID="42" presetClass="entr" presetSubtype="0" fill="hold" nodeType="afterEffect">
                                  <p:stCondLst>
                                    <p:cond delay="0"/>
                                  </p:stCondLst>
                                  <p:childTnLst>
                                    <p:set>
                                      <p:cBhvr>
                                        <p:cTn id="82" dur="1" fill="hold">
                                          <p:stCondLst>
                                            <p:cond delay="0"/>
                                          </p:stCondLst>
                                        </p:cTn>
                                        <p:tgtEl>
                                          <p:spTgt spid="6">
                                            <p:txEl>
                                              <p:pRg st="12" end="12"/>
                                            </p:txEl>
                                          </p:spTgt>
                                        </p:tgtEl>
                                        <p:attrNameLst>
                                          <p:attrName>style.visibility</p:attrName>
                                        </p:attrNameLst>
                                      </p:cBhvr>
                                      <p:to>
                                        <p:strVal val="visible"/>
                                      </p:to>
                                    </p:set>
                                    <p:animEffect transition="in" filter="fade">
                                      <p:cBhvr>
                                        <p:cTn id="83" dur="2000"/>
                                        <p:tgtEl>
                                          <p:spTgt spid="6">
                                            <p:txEl>
                                              <p:pRg st="12" end="12"/>
                                            </p:txEl>
                                          </p:spTgt>
                                        </p:tgtEl>
                                      </p:cBhvr>
                                    </p:animEffect>
                                    <p:anim calcmode="lin" valueType="num">
                                      <p:cBhvr>
                                        <p:cTn id="84" dur="2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85" dur="2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par>
                          <p:cTn id="86" fill="hold">
                            <p:stCondLst>
                              <p:cond delay="26500"/>
                            </p:stCondLst>
                            <p:childTnLst>
                              <p:par>
                                <p:cTn id="87" presetID="42" presetClass="entr" presetSubtype="0" fill="hold" nodeType="afterEffect">
                                  <p:stCondLst>
                                    <p:cond delay="0"/>
                                  </p:stCondLst>
                                  <p:childTnLst>
                                    <p:set>
                                      <p:cBhvr>
                                        <p:cTn id="88" dur="1" fill="hold">
                                          <p:stCondLst>
                                            <p:cond delay="0"/>
                                          </p:stCondLst>
                                        </p:cTn>
                                        <p:tgtEl>
                                          <p:spTgt spid="6">
                                            <p:txEl>
                                              <p:pRg st="13" end="13"/>
                                            </p:txEl>
                                          </p:spTgt>
                                        </p:tgtEl>
                                        <p:attrNameLst>
                                          <p:attrName>style.visibility</p:attrName>
                                        </p:attrNameLst>
                                      </p:cBhvr>
                                      <p:to>
                                        <p:strVal val="visible"/>
                                      </p:to>
                                    </p:set>
                                    <p:animEffect transition="in" filter="fade">
                                      <p:cBhvr>
                                        <p:cTn id="89" dur="2000"/>
                                        <p:tgtEl>
                                          <p:spTgt spid="6">
                                            <p:txEl>
                                              <p:pRg st="13" end="13"/>
                                            </p:txEl>
                                          </p:spTgt>
                                        </p:tgtEl>
                                      </p:cBhvr>
                                    </p:animEffect>
                                    <p:anim calcmode="lin" valueType="num">
                                      <p:cBhvr>
                                        <p:cTn id="90" dur="2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91" dur="2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static.panoramio.com.storage.googleapis.com/photos/large/110343478.jpg">
            <a:extLst>
              <a:ext uri="{FF2B5EF4-FFF2-40B4-BE49-F238E27FC236}">
                <a16:creationId xmlns:a16="http://schemas.microsoft.com/office/drawing/2014/main" id="{45225482-B61E-4272-879F-35EC61BE0F9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7C96B958-87CB-4DD0-AD2A-AFA2C7B7891F}"/>
              </a:ext>
            </a:extLst>
          </p:cNvPr>
          <p:cNvSpPr>
            <a:spLocks noGrp="1"/>
          </p:cNvSpPr>
          <p:nvPr>
            <p:ph type="title"/>
          </p:nvPr>
        </p:nvSpPr>
        <p:spPr>
          <a:xfrm>
            <a:off x="424815" y="1028699"/>
            <a:ext cx="3438144" cy="525780"/>
          </a:xfrm>
        </p:spPr>
        <p:txBody>
          <a:bodyPr anchor="b">
            <a:normAutofit/>
          </a:bodyPr>
          <a:lstStyle/>
          <a:p>
            <a:pPr algn="ctr"/>
            <a:r>
              <a:rPr lang="nn-NO" sz="2800" dirty="0"/>
              <a:t>lokalsamfunnet</a:t>
            </a:r>
            <a:endParaRPr lang="en-GB" sz="28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DA4E9D77-2695-4FE3-9E03-7814CB837194}"/>
              </a:ext>
            </a:extLst>
          </p:cNvPr>
          <p:cNvSpPr>
            <a:spLocks noGrp="1"/>
          </p:cNvSpPr>
          <p:nvPr>
            <p:ph idx="1"/>
          </p:nvPr>
        </p:nvSpPr>
        <p:spPr>
          <a:xfrm>
            <a:off x="371094" y="2718054"/>
            <a:ext cx="3438906" cy="3977214"/>
          </a:xfrm>
        </p:spPr>
        <p:txBody>
          <a:bodyPr anchor="t">
            <a:normAutofit/>
          </a:bodyPr>
          <a:lstStyle/>
          <a:p>
            <a:pPr marL="0" indent="0" algn="ctr">
              <a:buNone/>
            </a:pPr>
            <a:r>
              <a:rPr lang="nn-NO" sz="1800" dirty="0"/>
              <a:t>utvida del av gardsbruka</a:t>
            </a:r>
          </a:p>
          <a:p>
            <a:pPr marL="0" indent="0" algn="ctr">
              <a:buNone/>
            </a:pPr>
            <a:r>
              <a:rPr lang="nn-NO" sz="1800" dirty="0"/>
              <a:t>forlenging av innmarka</a:t>
            </a:r>
          </a:p>
          <a:p>
            <a:pPr marL="0" indent="0" algn="ctr">
              <a:buNone/>
            </a:pPr>
            <a:r>
              <a:rPr lang="nn-NO" sz="1800" dirty="0"/>
              <a:t>mark og ikkje fjell</a:t>
            </a:r>
          </a:p>
          <a:p>
            <a:pPr marL="0" indent="0">
              <a:buNone/>
            </a:pPr>
            <a:endParaRPr lang="nn-NO" sz="1800" dirty="0"/>
          </a:p>
          <a:p>
            <a:r>
              <a:rPr lang="nn-NO" sz="1800" dirty="0"/>
              <a:t>grendesamfunnets gratis fellesressurs</a:t>
            </a:r>
          </a:p>
          <a:p>
            <a:pPr marL="0" indent="0">
              <a:buNone/>
            </a:pPr>
            <a:endParaRPr lang="nn-NO" sz="1800" dirty="0"/>
          </a:p>
          <a:p>
            <a:r>
              <a:rPr lang="nn-NO" sz="1800" dirty="0"/>
              <a:t>samarbeid om bruk og forvalting</a:t>
            </a:r>
          </a:p>
          <a:p>
            <a:pPr lvl="1"/>
            <a:r>
              <a:rPr lang="nn-NO" sz="1400" dirty="0"/>
              <a:t>etablering av reglar og normer</a:t>
            </a:r>
          </a:p>
        </p:txBody>
      </p:sp>
      <p:sp>
        <p:nvSpPr>
          <p:cNvPr id="10" name="Tittel 1">
            <a:extLst>
              <a:ext uri="{FF2B5EF4-FFF2-40B4-BE49-F238E27FC236}">
                <a16:creationId xmlns:a16="http://schemas.microsoft.com/office/drawing/2014/main" id="{2D2BA8F9-A144-4C13-92AC-AB1F58F2AF7F}"/>
              </a:ext>
            </a:extLst>
          </p:cNvPr>
          <p:cNvSpPr txBox="1">
            <a:spLocks/>
          </p:cNvSpPr>
          <p:nvPr/>
        </p:nvSpPr>
        <p:spPr>
          <a:xfrm>
            <a:off x="371856" y="1609851"/>
            <a:ext cx="3438144" cy="7782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n-NO" sz="2400" dirty="0"/>
              <a:t>- som brukar og forvaltar av utmarkas lunnende</a:t>
            </a:r>
          </a:p>
        </p:txBody>
      </p:sp>
    </p:spTree>
    <p:extLst>
      <p:ext uri="{BB962C8B-B14F-4D97-AF65-F5344CB8AC3E}">
        <p14:creationId xmlns:p14="http://schemas.microsoft.com/office/powerpoint/2010/main" val="19422483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1AB847-D514-42CA-BD9D-2543C89A75D3}"/>
              </a:ext>
            </a:extLst>
          </p:cNvPr>
          <p:cNvSpPr>
            <a:spLocks noGrp="1"/>
          </p:cNvSpPr>
          <p:nvPr>
            <p:ph type="title"/>
          </p:nvPr>
        </p:nvSpPr>
        <p:spPr/>
        <p:txBody>
          <a:bodyPr/>
          <a:lstStyle/>
          <a:p>
            <a:endParaRPr lang="en-GB"/>
          </a:p>
        </p:txBody>
      </p:sp>
      <p:sp>
        <p:nvSpPr>
          <p:cNvPr id="3" name="Plassholder for innhold 2">
            <a:extLst>
              <a:ext uri="{FF2B5EF4-FFF2-40B4-BE49-F238E27FC236}">
                <a16:creationId xmlns:a16="http://schemas.microsoft.com/office/drawing/2014/main" id="{61F008DE-86BF-4DC0-A272-7E2B79A285D1}"/>
              </a:ext>
            </a:extLst>
          </p:cNvPr>
          <p:cNvSpPr>
            <a:spLocks noGrp="1"/>
          </p:cNvSpPr>
          <p:nvPr>
            <p:ph idx="1"/>
          </p:nvPr>
        </p:nvSpPr>
        <p:spPr/>
        <p:txBody>
          <a:bodyPr/>
          <a:lstStyle/>
          <a:p>
            <a:endParaRPr lang="en-GB"/>
          </a:p>
        </p:txBody>
      </p:sp>
      <p:sp>
        <p:nvSpPr>
          <p:cNvPr id="4" name="Tittel 1">
            <a:extLst>
              <a:ext uri="{FF2B5EF4-FFF2-40B4-BE49-F238E27FC236}">
                <a16:creationId xmlns:a16="http://schemas.microsoft.com/office/drawing/2014/main" id="{30EBD870-532B-4007-8B29-C6F10B2CCF5C}"/>
              </a:ext>
            </a:extLst>
          </p:cNvPr>
          <p:cNvSpPr txBox="1">
            <a:spLocks/>
          </p:cNvSpPr>
          <p:nvPr/>
        </p:nvSpPr>
        <p:spPr>
          <a:xfrm>
            <a:off x="838200" y="30793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n-NO" dirty="0">
                <a:solidFill>
                  <a:schemeClr val="bg1"/>
                </a:solidFill>
              </a:rPr>
              <a:t>utmarka og den norske identiteten</a:t>
            </a:r>
          </a:p>
        </p:txBody>
      </p:sp>
    </p:spTree>
    <p:extLst>
      <p:ext uri="{BB962C8B-B14F-4D97-AF65-F5344CB8AC3E}">
        <p14:creationId xmlns:p14="http://schemas.microsoft.com/office/powerpoint/2010/main" val="314843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https://portfolio.no/data/9e4a3eb6-25f2-44f7-a33e-e912972cffda">
            <a:extLst>
              <a:ext uri="{FF2B5EF4-FFF2-40B4-BE49-F238E27FC236}">
                <a16:creationId xmlns:a16="http://schemas.microsoft.com/office/drawing/2014/main" id="{A59C484F-6326-4F57-A522-F542F596D81E}"/>
              </a:ext>
            </a:extLst>
          </p:cNvPr>
          <p:cNvPicPr>
            <a:picLocks noGrp="1" noChangeAspect="1" noChangeArrowheads="1"/>
          </p:cNvPicPr>
          <p:nvPr>
            <p:ph idx="1"/>
          </p:nvPr>
        </p:nvPicPr>
        <p:blipFill rotWithShape="1">
          <a:blip r:embed="rId3" cstate="hqprint">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C7DAF459-D69D-4645-9D5B-AD636E7AC7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64225" y="373825"/>
            <a:ext cx="2371531" cy="2782217"/>
          </a:xfrm>
          <a:prstGeom prst="rect">
            <a:avLst/>
          </a:prstGeom>
        </p:spPr>
      </p:pic>
      <p:pic>
        <p:nvPicPr>
          <p:cNvPr id="7" name="Bilde 6">
            <a:extLst>
              <a:ext uri="{FF2B5EF4-FFF2-40B4-BE49-F238E27FC236}">
                <a16:creationId xmlns:a16="http://schemas.microsoft.com/office/drawing/2014/main" id="{C5E94CDE-C76E-4FFB-88DD-0AD8E332ED1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8242058" y="282385"/>
            <a:ext cx="3282552" cy="2461914"/>
          </a:xfrm>
          <a:prstGeom prst="rect">
            <a:avLst/>
          </a:prstGeom>
        </p:spPr>
      </p:pic>
      <p:pic>
        <p:nvPicPr>
          <p:cNvPr id="8" name="Bilde 7">
            <a:extLst>
              <a:ext uri="{FF2B5EF4-FFF2-40B4-BE49-F238E27FC236}">
                <a16:creationId xmlns:a16="http://schemas.microsoft.com/office/drawing/2014/main" id="{F9EA0CC1-133A-459C-B245-8E957EF3174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4431342" y="3429000"/>
            <a:ext cx="2692400" cy="3022600"/>
          </a:xfrm>
          <a:prstGeom prst="rect">
            <a:avLst/>
          </a:prstGeom>
        </p:spPr>
      </p:pic>
    </p:spTree>
    <p:extLst>
      <p:ext uri="{BB962C8B-B14F-4D97-AF65-F5344CB8AC3E}">
        <p14:creationId xmlns:p14="http://schemas.microsoft.com/office/powerpoint/2010/main" val="407233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a:extLst>
              <a:ext uri="{FF2B5EF4-FFF2-40B4-BE49-F238E27FC236}">
                <a16:creationId xmlns:a16="http://schemas.microsoft.com/office/drawing/2014/main" id="{96F41303-C4D7-45B2-B159-390962FCA026}"/>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098798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46800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2090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Et bilde som inneholder tekst, utendørs, gå på ski, snø&#10;&#10;Automatisk generert beskrivelse">
            <a:extLst>
              <a:ext uri="{FF2B5EF4-FFF2-40B4-BE49-F238E27FC236}">
                <a16:creationId xmlns:a16="http://schemas.microsoft.com/office/drawing/2014/main" id="{87BAC68B-2CA6-4F25-BAA2-7DB4A49CFE70}"/>
              </a:ext>
            </a:extLst>
          </p:cNvPr>
          <p:cNvPicPr>
            <a:picLocks noGrp="1" noChangeAspect="1" noChangeArrowheads="1"/>
          </p:cNvPicPr>
          <p:nvPr>
            <p:ph idx="1"/>
          </p:nvPr>
        </p:nvPicPr>
        <p:blipFill rotWithShape="1">
          <a:blip r:embed="rId3" cstate="hqprint">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0845351C-82B6-4AE9-89F4-48BF05FB2777}"/>
              </a:ext>
            </a:extLst>
          </p:cNvPr>
          <p:cNvSpPr txBox="1"/>
          <p:nvPr/>
        </p:nvSpPr>
        <p:spPr>
          <a:xfrm>
            <a:off x="5295900" y="6210387"/>
            <a:ext cx="8007254" cy="646331"/>
          </a:xfrm>
          <a:prstGeom prst="rect">
            <a:avLst/>
          </a:prstGeom>
          <a:noFill/>
        </p:spPr>
        <p:txBody>
          <a:bodyPr wrap="square">
            <a:spAutoFit/>
          </a:bodyPr>
          <a:lstStyle/>
          <a:p>
            <a:r>
              <a:rPr lang="nn-NO" b="0" i="0" dirty="0">
                <a:solidFill>
                  <a:srgbClr val="333333"/>
                </a:solidFill>
                <a:effectLst/>
                <a:latin typeface="Libre Baskerville" panose="02000000000000000000" pitchFamily="2" charset="0"/>
              </a:rPr>
              <a:t>Martin Tranmæl på ski påska 1947. Einar Gerhardsen i bakgrunnen. Foto: </a:t>
            </a:r>
            <a:r>
              <a:rPr lang="nn-NO" b="0" i="0" dirty="0" err="1">
                <a:solidFill>
                  <a:srgbClr val="333333"/>
                </a:solidFill>
                <a:effectLst/>
                <a:latin typeface="Libre Baskerville" panose="02000000000000000000" pitchFamily="2" charset="0"/>
              </a:rPr>
              <a:t>Arbeiderbevegelsens</a:t>
            </a:r>
            <a:r>
              <a:rPr lang="nn-NO" b="0" i="0" dirty="0">
                <a:solidFill>
                  <a:srgbClr val="333333"/>
                </a:solidFill>
                <a:effectLst/>
                <a:latin typeface="Libre Baskerville" panose="02000000000000000000" pitchFamily="2" charset="0"/>
              </a:rPr>
              <a:t> arkiv og bibliotek.</a:t>
            </a:r>
            <a:endParaRPr lang="en-GB" dirty="0"/>
          </a:p>
        </p:txBody>
      </p:sp>
    </p:spTree>
    <p:extLst>
      <p:ext uri="{BB962C8B-B14F-4D97-AF65-F5344CB8AC3E}">
        <p14:creationId xmlns:p14="http://schemas.microsoft.com/office/powerpoint/2010/main" val="314667095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2485</TotalTime>
  <Words>3801</Words>
  <Application>Microsoft Macintosh PowerPoint</Application>
  <PresentationFormat>Widescreen</PresentationFormat>
  <Paragraphs>360</Paragraphs>
  <Slides>22</Slides>
  <Notes>22</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22</vt:i4>
      </vt:variant>
    </vt:vector>
  </HeadingPairs>
  <TitlesOfParts>
    <vt:vector size="30" baseType="lpstr">
      <vt:lpstr>Arial</vt:lpstr>
      <vt:lpstr>Cairo</vt:lpstr>
      <vt:lpstr>Calibri</vt:lpstr>
      <vt:lpstr>Calibri Light</vt:lpstr>
      <vt:lpstr>Libre Baskerville</vt:lpstr>
      <vt:lpstr>Segoe UI</vt:lpstr>
      <vt:lpstr>Whitney-Book</vt:lpstr>
      <vt:lpstr>Office-tema</vt:lpstr>
      <vt:lpstr>endringane og drivkreftene</vt:lpstr>
      <vt:lpstr>PowerPoint-presentasjon</vt:lpstr>
      <vt:lpstr>lokalsamfunnet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utmark i endring</vt:lpstr>
      <vt:lpstr>Steven Best og den nye økonomien</vt:lpstr>
      <vt:lpstr>varesamfunnet</vt:lpstr>
      <vt:lpstr>skodespelsamfunnet</vt:lpstr>
      <vt:lpstr>simuleringssamfunnet</vt:lpstr>
      <vt:lpstr>den nye utmarka</vt:lpstr>
      <vt:lpstr>PowerPoint-presentasjon</vt:lpstr>
      <vt:lpstr>ein modell</vt:lpstr>
      <vt:lpstr>organisering, organisering, organisering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Når nye tider gir andre tilhøve</dc:title>
  <dc:creator>Bjørn Egil Flø</dc:creator>
  <cp:lastModifiedBy>Bjørn Egil Flø</cp:lastModifiedBy>
  <cp:revision>32</cp:revision>
  <cp:lastPrinted>2022-11-21T10:46:58Z</cp:lastPrinted>
  <dcterms:created xsi:type="dcterms:W3CDTF">2022-05-02T07:30:05Z</dcterms:created>
  <dcterms:modified xsi:type="dcterms:W3CDTF">2022-11-22T14:02:04Z</dcterms:modified>
</cp:coreProperties>
</file>